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70" r:id="rId17"/>
    <p:sldId id="271" r:id="rId18"/>
    <p:sldId id="272" r:id="rId19"/>
    <p:sldId id="273" r:id="rId20"/>
    <p:sldId id="275" r:id="rId21"/>
    <p:sldId id="289" r:id="rId22"/>
    <p:sldId id="276" r:id="rId23"/>
    <p:sldId id="291" r:id="rId24"/>
    <p:sldId id="277" r:id="rId25"/>
    <p:sldId id="295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92" r:id="rId34"/>
    <p:sldId id="293" r:id="rId35"/>
    <p:sldId id="294" r:id="rId36"/>
    <p:sldId id="287" r:id="rId37"/>
    <p:sldId id="288" r:id="rId3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4C4C4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A3F6-733E-47FB-B78B-A883E6D7D92E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E358-13CF-4583-8042-52891F0EA4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E358-13CF-4583-8042-52891F0EA4F2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57E2FB-CC46-4638-8125-A884FF68DB07}" type="datetimeFigureOut">
              <a:rPr lang="es-MX" smtClean="0"/>
              <a:pPr/>
              <a:t>23/08/2013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B610DE-11F7-4EC8-9A6D-8FF8239872D8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escudos\EscudoFIU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130698"/>
            <a:ext cx="1440160" cy="1705096"/>
          </a:xfrm>
          <a:prstGeom prst="rect">
            <a:avLst/>
          </a:prstGeom>
          <a:ln>
            <a:solidFill>
              <a:srgbClr val="C0C0C0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912768" cy="2952328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UNIVERSIDAD NACIONAL AUTÓNOMA DE MÉXICO</a:t>
            </a: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800" dirty="0" smtClean="0">
                <a:solidFill>
                  <a:schemeClr val="tx1"/>
                </a:solidFill>
              </a:rPr>
              <a:t>FACULTAD DE INGENIERÍA</a:t>
            </a:r>
            <a:r>
              <a:rPr lang="es-MX" sz="2800" b="0" dirty="0" smtClean="0">
                <a:solidFill>
                  <a:schemeClr val="tx1"/>
                </a:solidFill>
              </a:rPr>
              <a:t/>
            </a:r>
            <a:br>
              <a:rPr lang="es-MX" sz="2800" b="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/>
            </a:r>
            <a:br>
              <a:rPr lang="es-MX" sz="2000" dirty="0" smtClean="0">
                <a:solidFill>
                  <a:schemeClr val="tx1"/>
                </a:solidFill>
              </a:rPr>
            </a:br>
            <a:r>
              <a:rPr lang="es-MX" sz="2800" dirty="0" smtClean="0">
                <a:solidFill>
                  <a:schemeClr val="tx1"/>
                </a:solidFill>
                <a:latin typeface="+mn-lt"/>
              </a:rPr>
              <a:t>COLEGIO DE PERSONAL ACADÈMICO </a:t>
            </a:r>
            <a:br>
              <a:rPr lang="es-MX" sz="2800" dirty="0" smtClean="0">
                <a:solidFill>
                  <a:schemeClr val="tx1"/>
                </a:solidFill>
                <a:latin typeface="+mn-lt"/>
              </a:rPr>
            </a:br>
            <a:r>
              <a:rPr lang="es-MX" sz="2800" dirty="0" smtClean="0">
                <a:solidFill>
                  <a:schemeClr val="tx1"/>
                </a:solidFill>
                <a:latin typeface="+mn-lt"/>
              </a:rPr>
              <a:t>VI FORO ACADÈMICO   </a:t>
            </a:r>
            <a:endParaRPr lang="es-MX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3645024"/>
            <a:ext cx="6624736" cy="306896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s-MX" sz="5700" b="1" dirty="0" smtClean="0">
              <a:solidFill>
                <a:srgbClr val="C00000"/>
              </a:solidFill>
            </a:endParaRPr>
          </a:p>
          <a:p>
            <a:pPr algn="ctr"/>
            <a:r>
              <a:rPr lang="es-MX" sz="5700" b="1" dirty="0" smtClean="0">
                <a:solidFill>
                  <a:srgbClr val="C00000"/>
                </a:solidFill>
              </a:rPr>
              <a:t>SERVICIO SOCIAL “PIEDRA ANGULAR EN LA FORMACIÓN DE INGENIEROS</a:t>
            </a:r>
            <a:r>
              <a:rPr lang="es-MX" sz="3900" b="1" dirty="0" smtClean="0">
                <a:solidFill>
                  <a:srgbClr val="C00000"/>
                </a:solidFill>
              </a:rPr>
              <a:t>”</a:t>
            </a:r>
          </a:p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r>
              <a:rPr lang="es-MX" dirty="0" smtClean="0"/>
              <a:t>Gabriel Moreno Pecero</a:t>
            </a:r>
          </a:p>
          <a:p>
            <a:endParaRPr lang="es-MX" dirty="0" smtClean="0"/>
          </a:p>
          <a:p>
            <a:pPr algn="ctr"/>
            <a:r>
              <a:rPr lang="es-MX" dirty="0" smtClean="0"/>
              <a:t>Agosto de 2013</a:t>
            </a:r>
            <a:endParaRPr lang="es-MX" dirty="0"/>
          </a:p>
        </p:txBody>
      </p:sp>
      <p:pic>
        <p:nvPicPr>
          <p:cNvPr id="1026" name="Picture 2" descr="D:\escudos\escudo_UNAM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00">
                <a:alpha val="60000"/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" y="864096"/>
            <a:ext cx="1578904" cy="18448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59616"/>
            <a:ext cx="8229600" cy="1781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4000" dirty="0" smtClean="0"/>
              <a:t>	¿QUÉ RECIBEN LOS </a:t>
            </a:r>
            <a:r>
              <a:rPr lang="es-MX" sz="4000" b="1" dirty="0" smtClean="0">
                <a:solidFill>
                  <a:srgbClr val="FF0000"/>
                </a:solidFill>
              </a:rPr>
              <a:t>PASANTES</a:t>
            </a:r>
            <a:r>
              <a:rPr lang="es-MX" sz="4000" dirty="0" smtClean="0"/>
              <a:t>?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12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s-MX" dirty="0" smtClean="0"/>
              <a:t>	</a:t>
            </a:r>
            <a:r>
              <a:rPr lang="es-MX" sz="4000" b="1" dirty="0" smtClean="0">
                <a:solidFill>
                  <a:srgbClr val="FF0000"/>
                </a:solidFill>
              </a:rPr>
              <a:t>CONOCIMIENTOS</a:t>
            </a:r>
          </a:p>
          <a:p>
            <a:pPr algn="ctr">
              <a:lnSpc>
                <a:spcPct val="150000"/>
              </a:lnSpc>
              <a:buNone/>
            </a:pPr>
            <a:r>
              <a:rPr lang="es-MX" sz="4000" b="1" dirty="0" smtClean="0">
                <a:solidFill>
                  <a:srgbClr val="FF0000"/>
                </a:solidFill>
              </a:rPr>
              <a:t>	HABILIDADES</a:t>
            </a:r>
          </a:p>
          <a:p>
            <a:pPr algn="ctr">
              <a:lnSpc>
                <a:spcPct val="150000"/>
              </a:lnSpc>
              <a:buNone/>
            </a:pPr>
            <a:r>
              <a:rPr lang="es-MX" sz="4000" b="1" dirty="0" smtClean="0">
                <a:solidFill>
                  <a:srgbClr val="FF0000"/>
                </a:solidFill>
              </a:rPr>
              <a:t>	ESPECIALMENTE </a:t>
            </a:r>
          </a:p>
          <a:p>
            <a:pPr algn="ctr">
              <a:lnSpc>
                <a:spcPct val="150000"/>
              </a:lnSpc>
              <a:buNone/>
            </a:pPr>
            <a:r>
              <a:rPr lang="es-MX" sz="4000" b="1" dirty="0" smtClean="0">
                <a:solidFill>
                  <a:srgbClr val="FF0000"/>
                </a:solidFill>
              </a:rPr>
              <a:t>	</a:t>
            </a:r>
            <a:r>
              <a:rPr lang="es-MX" sz="4400" b="1" dirty="0" smtClean="0">
                <a:solidFill>
                  <a:srgbClr val="FF0000"/>
                </a:solidFill>
              </a:rPr>
              <a:t>ACTITUDES</a:t>
            </a:r>
            <a:endParaRPr lang="es-MX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41512"/>
            <a:ext cx="8229600" cy="5055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4000" dirty="0" smtClean="0"/>
              <a:t>	EN FACULTAD DE INGENIERÍA DE LA UNAM SE HA CONSTITUIDO UN</a:t>
            </a:r>
          </a:p>
          <a:p>
            <a:pPr algn="ctr">
              <a:buNone/>
            </a:pPr>
            <a:r>
              <a:rPr lang="es-MX" sz="4000" dirty="0" smtClean="0"/>
              <a:t>	</a:t>
            </a:r>
            <a:r>
              <a:rPr lang="es-MX" sz="4000" b="1" dirty="0" smtClean="0">
                <a:solidFill>
                  <a:srgbClr val="FF0000"/>
                </a:solidFill>
              </a:rPr>
              <a:t>GRUPO</a:t>
            </a:r>
          </a:p>
          <a:p>
            <a:pPr algn="ctr">
              <a:buNone/>
            </a:pPr>
            <a:r>
              <a:rPr lang="es-MX" sz="4000" b="1" dirty="0" smtClean="0">
                <a:solidFill>
                  <a:srgbClr val="FF0000"/>
                </a:solidFill>
              </a:rPr>
              <a:t>	SERVICIO SOCIAL CON APLICACIÓN DIRECTA A LA SOCIEDAD</a:t>
            </a:r>
            <a:endParaRPr lang="es-MX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MX" sz="2800" dirty="0" smtClean="0"/>
              <a:t>	DE SU ACTUACIÓN EN COMUNIDADES INDÍGENAS DE </a:t>
            </a:r>
            <a:r>
              <a:rPr lang="es-MX" sz="2800" b="1" dirty="0" smtClean="0">
                <a:solidFill>
                  <a:srgbClr val="FF0000"/>
                </a:solidFill>
              </a:rPr>
              <a:t>HIDALGO, OAXACA, GUERRERO, ESTADO DE MÉXICO, MORELOS, PUEBLA, SAN LUIS POTOSÌ Y EL DISTRITO FEDERAL</a:t>
            </a:r>
            <a:r>
              <a:rPr lang="es-MX" sz="2800" dirty="0" smtClean="0"/>
              <a:t>, LOS PASANTES HAN OBTENIDO: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5272" y="2727568"/>
            <a:ext cx="7283152" cy="15655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MX" sz="6000" dirty="0" smtClean="0"/>
              <a:t>	</a:t>
            </a:r>
            <a:r>
              <a:rPr lang="es-MX" sz="6000" b="1" dirty="0" smtClean="0">
                <a:solidFill>
                  <a:srgbClr val="FF0000"/>
                </a:solidFill>
              </a:rPr>
              <a:t>CONOCIMIENTOS</a:t>
            </a:r>
            <a:endParaRPr lang="es-MX" sz="6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MX" sz="4000" dirty="0" smtClean="0"/>
              <a:t>	1.- EL </a:t>
            </a:r>
            <a:r>
              <a:rPr lang="es-MX" sz="4000" b="1" dirty="0" smtClean="0">
                <a:solidFill>
                  <a:srgbClr val="FF0000"/>
                </a:solidFill>
              </a:rPr>
              <a:t>APRENDER</a:t>
            </a:r>
            <a:r>
              <a:rPr lang="es-MX" sz="4000" dirty="0" smtClean="0"/>
              <a:t> A 	RELACIONAR LA TEORÍA 	CON LA PRÁCTICA 	</a:t>
            </a:r>
            <a:r>
              <a:rPr lang="es-MX" sz="4000" b="1" dirty="0" smtClean="0">
                <a:solidFill>
                  <a:srgbClr val="FF0000"/>
                </a:solidFill>
              </a:rPr>
              <a:t>(experiencia profesional)</a:t>
            </a:r>
            <a:endParaRPr lang="es-MX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:\Nueva imag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45365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4256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MX" sz="4000" dirty="0" smtClean="0"/>
              <a:t>	2.- El </a:t>
            </a:r>
            <a:r>
              <a:rPr lang="es-MX" sz="4000" b="1" dirty="0" smtClean="0">
                <a:solidFill>
                  <a:srgbClr val="FF0000"/>
                </a:solidFill>
              </a:rPr>
              <a:t>APRENDER</a:t>
            </a:r>
            <a:r>
              <a:rPr lang="es-MX" sz="4000" dirty="0" smtClean="0"/>
              <a:t> a integrar 	conocimientos.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MX" sz="4000" dirty="0" smtClean="0"/>
              <a:t>	3.- El </a:t>
            </a:r>
            <a:r>
              <a:rPr lang="es-MX" sz="4000" b="1" dirty="0" smtClean="0">
                <a:solidFill>
                  <a:srgbClr val="FF0000"/>
                </a:solidFill>
              </a:rPr>
              <a:t>APRENDER</a:t>
            </a:r>
            <a:r>
              <a:rPr lang="es-MX" sz="4000" dirty="0" smtClean="0"/>
              <a:t> a generar una 	empresa básicamente ingenieril, 	competitiva enfocada a servir a 	la </a:t>
            </a:r>
            <a:r>
              <a:rPr lang="es-MX" sz="4000" b="1" dirty="0" smtClean="0">
                <a:solidFill>
                  <a:srgbClr val="FF0000"/>
                </a:solidFill>
              </a:rPr>
              <a:t>base de la pirámide 	poblacional.</a:t>
            </a:r>
            <a:endParaRPr lang="es-MX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MX" sz="4000" dirty="0" smtClean="0"/>
              <a:t>	4.- </a:t>
            </a:r>
            <a:r>
              <a:rPr lang="es-MX" sz="4000" b="1" dirty="0" smtClean="0">
                <a:solidFill>
                  <a:srgbClr val="FF0000"/>
                </a:solidFill>
              </a:rPr>
              <a:t>El desarrollar la parte escrita </a:t>
            </a:r>
            <a:r>
              <a:rPr lang="es-MX" sz="4000" dirty="0" smtClean="0"/>
              <a:t>de su </a:t>
            </a:r>
            <a:r>
              <a:rPr lang="es-MX" sz="4000" b="1" dirty="0" smtClean="0">
                <a:solidFill>
                  <a:srgbClr val="FF0000"/>
                </a:solidFill>
              </a:rPr>
              <a:t>examen profesional </a:t>
            </a:r>
            <a:r>
              <a:rPr lang="es-MX" sz="4000" dirty="0" smtClean="0"/>
              <a:t>con base 	en lo hecho en el Servicio Social.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708920"/>
            <a:ext cx="6624736" cy="1296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6000" dirty="0" smtClean="0"/>
              <a:t>SERVICIO SOCIAL</a:t>
            </a:r>
            <a:endParaRPr lang="es-MX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55840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4000" dirty="0" smtClean="0"/>
              <a:t>5.- El </a:t>
            </a:r>
            <a:r>
              <a:rPr lang="es-MX" sz="4000" b="1" dirty="0" smtClean="0">
                <a:solidFill>
                  <a:srgbClr val="FF0000"/>
                </a:solidFill>
              </a:rPr>
              <a:t>APRENDER</a:t>
            </a:r>
            <a:r>
              <a:rPr lang="es-MX" sz="4000" dirty="0" smtClean="0"/>
              <a:t> a realizar 		propuestas técnicas, 	económicas, funcionales, seguras y 	armónicas con el medio 	ambiente.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2636912"/>
            <a:ext cx="6264696" cy="1368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6000" b="1" dirty="0" smtClean="0">
                <a:solidFill>
                  <a:srgbClr val="FF0000"/>
                </a:solidFill>
              </a:rPr>
              <a:t>HABILIDADES</a:t>
            </a:r>
            <a:endParaRPr lang="es-MX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4000" dirty="0" smtClean="0"/>
          </a:p>
          <a:p>
            <a:pPr algn="ctr">
              <a:buNone/>
            </a:pPr>
            <a:r>
              <a:rPr lang="es-MX" sz="4000" dirty="0" smtClean="0"/>
              <a:t>	6.- El </a:t>
            </a:r>
            <a:r>
              <a:rPr lang="es-MX" sz="4000" b="1" dirty="0" smtClean="0">
                <a:solidFill>
                  <a:srgbClr val="FF0000"/>
                </a:solidFill>
              </a:rPr>
              <a:t>APRENDER</a:t>
            </a:r>
            <a:r>
              <a:rPr lang="es-MX" sz="4000" dirty="0" smtClean="0"/>
              <a:t> </a:t>
            </a:r>
            <a:r>
              <a:rPr lang="es-MX" sz="4000" b="1" dirty="0" smtClean="0">
                <a:solidFill>
                  <a:srgbClr val="FF0000"/>
                </a:solidFill>
              </a:rPr>
              <a:t>a comunicarse </a:t>
            </a:r>
            <a:r>
              <a:rPr lang="es-MX" sz="4000" dirty="0" smtClean="0"/>
              <a:t>	con comunidades de diferente 	cultura a la existente entre                   profesionistas.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ara la presentacion\imag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7024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	</a:t>
            </a:r>
            <a:r>
              <a:rPr lang="es-MX" sz="4000" dirty="0" smtClean="0"/>
              <a:t>7.- El </a:t>
            </a:r>
            <a:r>
              <a:rPr lang="es-MX" sz="4000" b="1" dirty="0" smtClean="0">
                <a:solidFill>
                  <a:srgbClr val="FF0000"/>
                </a:solidFill>
              </a:rPr>
              <a:t>APRENDER</a:t>
            </a:r>
            <a:r>
              <a:rPr lang="es-MX" sz="4000" dirty="0" smtClean="0"/>
              <a:t> </a:t>
            </a:r>
            <a:r>
              <a:rPr lang="es-MX" sz="4000" b="1" dirty="0" smtClean="0">
                <a:solidFill>
                  <a:srgbClr val="FF0000"/>
                </a:solidFill>
              </a:rPr>
              <a:t>a actuar en 	equipo</a:t>
            </a:r>
            <a:r>
              <a:rPr lang="es-MX" sz="4000" dirty="0" smtClean="0"/>
              <a:t>, en grupos 	inter  y multidisciplinarios.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ara la presentacion\trabajando en equi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2780928"/>
            <a:ext cx="4978896" cy="1205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6000" b="1" dirty="0" smtClean="0">
                <a:solidFill>
                  <a:srgbClr val="FF0000"/>
                </a:solidFill>
              </a:rPr>
              <a:t>ACTITUDES</a:t>
            </a:r>
            <a:endParaRPr lang="es-MX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99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4000" dirty="0" smtClean="0"/>
              <a:t>	8.- Fortalecer  y/o generar </a:t>
            </a:r>
            <a:r>
              <a:rPr lang="es-MX" sz="4000" b="1" dirty="0" smtClean="0">
                <a:solidFill>
                  <a:srgbClr val="FF0000"/>
                </a:solidFill>
              </a:rPr>
              <a:t>valores</a:t>
            </a:r>
            <a:r>
              <a:rPr lang="es-MX" sz="4000" dirty="0" smtClean="0"/>
              <a:t> 	en sí mismos.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51504"/>
            <a:ext cx="8229600" cy="3437736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4000" dirty="0" smtClean="0"/>
              <a:t>9.- El </a:t>
            </a:r>
            <a:r>
              <a:rPr lang="es-MX" sz="4000" b="1" dirty="0" smtClean="0">
                <a:solidFill>
                  <a:srgbClr val="FF0000"/>
                </a:solidFill>
              </a:rPr>
              <a:t>APRENDER</a:t>
            </a:r>
            <a:r>
              <a:rPr lang="es-MX" sz="4000" b="1" dirty="0" smtClean="0"/>
              <a:t> </a:t>
            </a:r>
            <a:r>
              <a:rPr lang="es-MX" sz="4000" dirty="0" smtClean="0"/>
              <a:t> a tener mayor 	seguridad en sí mismos, y en 	consecuencia a tener mayor 	</a:t>
            </a:r>
            <a:r>
              <a:rPr lang="es-MX" sz="4000" b="1" dirty="0" smtClean="0">
                <a:solidFill>
                  <a:srgbClr val="FF0000"/>
                </a:solidFill>
              </a:rPr>
              <a:t>autoestima.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11544"/>
            <a:ext cx="8229600" cy="2501632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4000" dirty="0" smtClean="0"/>
              <a:t>10.- El </a:t>
            </a:r>
            <a:r>
              <a:rPr lang="es-MX" sz="4000" b="1" dirty="0" smtClean="0">
                <a:solidFill>
                  <a:srgbClr val="FF0000"/>
                </a:solidFill>
              </a:rPr>
              <a:t>APRENDER</a:t>
            </a:r>
            <a:r>
              <a:rPr lang="es-MX" sz="4000" b="1" dirty="0" smtClean="0"/>
              <a:t> </a:t>
            </a:r>
            <a:r>
              <a:rPr lang="es-MX" sz="4000" dirty="0" smtClean="0"/>
              <a:t> a fortalecer su 	decisión de ser ingeniero.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7280" y="2295520"/>
            <a:ext cx="6491064" cy="1997576"/>
          </a:xfrm>
        </p:spPr>
        <p:txBody>
          <a:bodyPr/>
          <a:lstStyle/>
          <a:p>
            <a:pPr algn="just">
              <a:buNone/>
            </a:pPr>
            <a:r>
              <a:rPr lang="es-MX" sz="6000" dirty="0" smtClean="0"/>
              <a:t>¿CÓMO SE HA CONCEBIDO?</a:t>
            </a:r>
            <a:endParaRPr lang="es-MX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4000" dirty="0" smtClean="0"/>
              <a:t>11.- El</a:t>
            </a:r>
            <a:r>
              <a:rPr lang="es-MX" sz="4000" dirty="0" smtClean="0">
                <a:solidFill>
                  <a:srgbClr val="FF0000"/>
                </a:solidFill>
              </a:rPr>
              <a:t> </a:t>
            </a:r>
            <a:r>
              <a:rPr lang="es-MX" sz="4000" b="1" dirty="0" smtClean="0">
                <a:solidFill>
                  <a:srgbClr val="FF0000"/>
                </a:solidFill>
              </a:rPr>
              <a:t>APRENDER </a:t>
            </a:r>
            <a:r>
              <a:rPr lang="es-MX" sz="4000" dirty="0" smtClean="0">
                <a:solidFill>
                  <a:srgbClr val="FF0000"/>
                </a:solidFill>
              </a:rPr>
              <a:t> </a:t>
            </a:r>
            <a:r>
              <a:rPr lang="es-MX" sz="4000" dirty="0" smtClean="0"/>
              <a:t>a fortalecer la 	imagen positiva de la UNAM al colaborar 	eficiente y eficazmente en 	solucionar problemas de interés 	nacional.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4000" dirty="0" smtClean="0"/>
              <a:t>12.-</a:t>
            </a:r>
            <a:r>
              <a:rPr lang="es-MX" sz="4000" b="1" dirty="0" smtClean="0">
                <a:solidFill>
                  <a:srgbClr val="FF0000"/>
                </a:solidFill>
              </a:rPr>
              <a:t> El experimentar satisfacción 	plena </a:t>
            </a:r>
            <a:r>
              <a:rPr lang="es-MX" sz="4000" dirty="0" smtClean="0"/>
              <a:t>de servir a la Sociedad de 	la que forma parte como 	profesional e individuo.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4000" dirty="0" smtClean="0"/>
              <a:t>13.- El fortalecer  su</a:t>
            </a:r>
            <a:r>
              <a:rPr lang="es-MX" sz="4000" b="1" dirty="0" smtClean="0">
                <a:solidFill>
                  <a:srgbClr val="FF0000"/>
                </a:solidFill>
              </a:rPr>
              <a:t> creatividad </a:t>
            </a:r>
            <a:r>
              <a:rPr lang="es-MX" sz="4000" dirty="0" smtClean="0"/>
              <a:t>que 	le permite innovar con su 	talento </a:t>
            </a:r>
            <a:r>
              <a:rPr lang="es-MX" sz="4000" dirty="0" smtClean="0">
                <a:solidFill>
                  <a:srgbClr val="FF0000"/>
                </a:solidFill>
              </a:rPr>
              <a:t>(INVESTIGACIÓN).</a:t>
            </a:r>
            <a:endParaRPr lang="es-MX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ra la presentacion\DSC02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856338"/>
          </a:xfrm>
          <a:prstGeom prst="rect">
            <a:avLst/>
          </a:prstGeom>
          <a:noFill/>
        </p:spPr>
      </p:pic>
      <p:pic>
        <p:nvPicPr>
          <p:cNvPr id="5" name="4 Imagen" descr="C:\Documents and Settings\Ing Moreno\Escritorio\080212\ponencia servicio social\fotos para la presentasión\foto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71601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Documents and Settings\Ing Moreno\Escritorio\080212\ponencia servicio social\fotos para la presentasión\foto 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6967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Documents and Settings\Ing Moreno\Escritorio\080212\ponencia servicio social\fotos para la presentasión\foto 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42798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Documents and Settings\Ing Moreno\Escritorio\080212\ponencia servicio social\fotos para la presentasión\foto 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2736304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4000" dirty="0" smtClean="0"/>
              <a:t>El Servicio Social </a:t>
            </a:r>
            <a:r>
              <a:rPr lang="es-MX" sz="4000" b="1" dirty="0" smtClean="0">
                <a:solidFill>
                  <a:srgbClr val="FF0000"/>
                </a:solidFill>
              </a:rPr>
              <a:t>INVOLUCRA</a:t>
            </a:r>
            <a:r>
              <a:rPr lang="es-MX" sz="4000" dirty="0" smtClean="0"/>
              <a:t> al estudiante y en consecuencia éste </a:t>
            </a:r>
            <a:r>
              <a:rPr lang="es-MX" sz="4000" b="1" dirty="0" smtClean="0">
                <a:solidFill>
                  <a:srgbClr val="FF0000"/>
                </a:solidFill>
              </a:rPr>
              <a:t>APRENDE.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67528"/>
            <a:ext cx="8229600" cy="2861672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4000" dirty="0" smtClean="0">
                <a:solidFill>
                  <a:srgbClr val="000000"/>
                </a:solidFill>
              </a:rPr>
              <a:t>Por todo ello </a:t>
            </a:r>
            <a:r>
              <a:rPr lang="es-MX" sz="4000" dirty="0" smtClean="0"/>
              <a:t>se reconoce al SERVICIO SOCIAL como </a:t>
            </a:r>
            <a:r>
              <a:rPr lang="es-MX" sz="4000" b="1" dirty="0" smtClean="0">
                <a:solidFill>
                  <a:srgbClr val="C00000"/>
                </a:solidFill>
              </a:rPr>
              <a:t>“PIEDRA ANGULAR DE LA EDUCACIÒN”.</a:t>
            </a:r>
            <a:endParaRPr lang="es-MX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72816"/>
            <a:ext cx="8892480" cy="43924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MX" dirty="0" smtClean="0"/>
              <a:t> -</a:t>
            </a:r>
            <a:r>
              <a:rPr lang="es-MX" sz="4000" dirty="0" smtClean="0"/>
              <a:t>APOYO A </a:t>
            </a:r>
            <a:r>
              <a:rPr lang="es-MX" sz="4000" dirty="0" smtClean="0">
                <a:solidFill>
                  <a:srgbClr val="FF0000"/>
                </a:solidFill>
              </a:rPr>
              <a:t>LA </a:t>
            </a:r>
            <a:r>
              <a:rPr lang="es-MX" sz="4000" b="1" dirty="0" smtClean="0">
                <a:solidFill>
                  <a:srgbClr val="FF0000"/>
                </a:solidFill>
              </a:rPr>
              <a:t>SOCIEDAD</a:t>
            </a:r>
            <a:r>
              <a:rPr lang="es-MX" sz="4000" dirty="0" smtClean="0">
                <a:solidFill>
                  <a:srgbClr val="FF0000"/>
                </a:solidFill>
              </a:rPr>
              <a:t> PARA </a:t>
            </a:r>
            <a:r>
              <a:rPr lang="es-MX" sz="4000" b="1" dirty="0" smtClean="0">
                <a:solidFill>
                  <a:srgbClr val="FF0000"/>
                </a:solidFill>
              </a:rPr>
              <a:t>MEJORAR SU CALIDAD DE VIDA.</a:t>
            </a:r>
          </a:p>
          <a:p>
            <a:pPr algn="just">
              <a:lnSpc>
                <a:spcPct val="150000"/>
              </a:lnSpc>
              <a:buNone/>
            </a:pPr>
            <a:endParaRPr lang="es-MX" sz="4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MX" sz="4000" b="1" dirty="0" smtClean="0"/>
              <a:t> </a:t>
            </a:r>
            <a:r>
              <a:rPr lang="es-MX" sz="4000" dirty="0" smtClean="0"/>
              <a:t>-APOYO A LA </a:t>
            </a:r>
            <a:r>
              <a:rPr lang="es-MX" sz="4000" b="1" dirty="0" smtClean="0">
                <a:solidFill>
                  <a:srgbClr val="FF0000"/>
                </a:solidFill>
              </a:rPr>
              <a:t>FORMACIÒN DE LOS FUTUROS INGENIEROS. </a:t>
            </a:r>
            <a:endParaRPr lang="es-MX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s-MX" sz="4000" dirty="0" smtClean="0"/>
              <a:t>	MEDIANTE LA </a:t>
            </a:r>
            <a:r>
              <a:rPr lang="es-MX" sz="4000" b="1" dirty="0" smtClean="0">
                <a:solidFill>
                  <a:srgbClr val="FF0000"/>
                </a:solidFill>
              </a:rPr>
              <a:t>ACTUACIÓN</a:t>
            </a:r>
            <a:r>
              <a:rPr lang="es-MX" sz="4000" dirty="0" smtClean="0"/>
              <a:t> DE PROFESIONAES Y DE PASANTES DE LICENCIATURA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1133480"/>
          </a:xfrm>
        </p:spPr>
        <p:txBody>
          <a:bodyPr/>
          <a:lstStyle/>
          <a:p>
            <a:pPr>
              <a:buNone/>
            </a:pPr>
            <a:r>
              <a:rPr lang="es-MX" sz="4400" dirty="0" smtClean="0"/>
              <a:t>	</a:t>
            </a:r>
            <a:r>
              <a:rPr lang="es-MX" sz="4400" b="1" dirty="0" smtClean="0">
                <a:solidFill>
                  <a:srgbClr val="FF0000"/>
                </a:solidFill>
              </a:rPr>
              <a:t>¿QUÉ SE RECIBE A CAMBIO?</a:t>
            </a:r>
            <a:endParaRPr lang="es-MX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s-MX" sz="4000" dirty="0" smtClean="0"/>
              <a:t>	</a:t>
            </a:r>
            <a:r>
              <a:rPr lang="es-MX" sz="4000" b="1" dirty="0" smtClean="0">
                <a:solidFill>
                  <a:srgbClr val="FF0000"/>
                </a:solidFill>
              </a:rPr>
              <a:t>PROFESIONALES:</a:t>
            </a:r>
            <a:endParaRPr lang="es-MX" sz="4000" dirty="0" smtClean="0">
              <a:solidFill>
                <a:srgbClr val="FF0000"/>
              </a:solidFill>
            </a:endParaRPr>
          </a:p>
          <a:p>
            <a:pPr algn="just">
              <a:lnSpc>
                <a:spcPct val="200000"/>
              </a:lnSpc>
              <a:buNone/>
            </a:pPr>
            <a:r>
              <a:rPr lang="es-MX" sz="4000" dirty="0" smtClean="0"/>
              <a:t>	LA SATISFACCIÓN DE </a:t>
            </a:r>
            <a:r>
              <a:rPr lang="es-MX" sz="4000" b="1" dirty="0" smtClean="0">
                <a:solidFill>
                  <a:srgbClr val="FF0000"/>
                </a:solidFill>
              </a:rPr>
              <a:t>SERVIR</a:t>
            </a:r>
            <a:endParaRPr lang="es-MX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MX" sz="4000" dirty="0" smtClean="0"/>
              <a:t>	</a:t>
            </a:r>
            <a:r>
              <a:rPr lang="es-MX" sz="4000" b="1" dirty="0" smtClean="0">
                <a:solidFill>
                  <a:srgbClr val="FF0000"/>
                </a:solidFill>
              </a:rPr>
              <a:t>PASANTES:</a:t>
            </a:r>
            <a:endParaRPr lang="es-MX" sz="4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MX" sz="4000" dirty="0" smtClean="0"/>
              <a:t>	</a:t>
            </a:r>
            <a:r>
              <a:rPr lang="es-MX" sz="4000" b="1" dirty="0" smtClean="0">
                <a:solidFill>
                  <a:srgbClr val="FF0000"/>
                </a:solidFill>
              </a:rPr>
              <a:t>CUMPLIR</a:t>
            </a:r>
            <a:r>
              <a:rPr lang="es-MX" sz="4000" dirty="0" smtClean="0">
                <a:solidFill>
                  <a:srgbClr val="FF0000"/>
                </a:solidFill>
              </a:rPr>
              <a:t> </a:t>
            </a:r>
            <a:r>
              <a:rPr lang="es-MX" sz="4000" dirty="0" smtClean="0"/>
              <a:t>CON UN </a:t>
            </a:r>
            <a:r>
              <a:rPr lang="es-MX" sz="4000" b="1" dirty="0" smtClean="0">
                <a:solidFill>
                  <a:srgbClr val="FF0000"/>
                </a:solidFill>
              </a:rPr>
              <a:t>REQUISITO</a:t>
            </a:r>
            <a:r>
              <a:rPr lang="es-MX" sz="4000" dirty="0" smtClean="0"/>
              <a:t> PARA TITULARSE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4256"/>
            <a:ext cx="8229600" cy="43891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MX" sz="4000" dirty="0" smtClean="0"/>
              <a:t>EN CONSECUENCIA</a:t>
            </a:r>
          </a:p>
          <a:p>
            <a:pPr algn="ctr">
              <a:lnSpc>
                <a:spcPct val="150000"/>
              </a:lnSpc>
              <a:buNone/>
            </a:pPr>
            <a:r>
              <a:rPr lang="es-MX" sz="4000" b="1" dirty="0" smtClean="0">
                <a:solidFill>
                  <a:srgbClr val="FF0000"/>
                </a:solidFill>
              </a:rPr>
              <a:t>“RECIBEN MÁS DE LO QUE DAN”</a:t>
            </a:r>
            <a:endParaRPr lang="es-MX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67</Words>
  <Application>Microsoft Office PowerPoint</Application>
  <PresentationFormat>Presentación en pantalla (4:3)</PresentationFormat>
  <Paragraphs>53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Flujo</vt:lpstr>
      <vt:lpstr>UNIVERSIDAD NACIONAL AUTÓNOMA DE MÉXICO FACULTAD DE INGENIERÍA   COLEGIO DE PERSONAL ACADÈMICO  VI FORO ACADÈMICO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AUTÓNOMA DE MÉXICO l FACULTAD DE INGENIERÍA CONSEJOS ACADÉMICOS DE ÁREA</dc:title>
  <dc:creator>Gabriel</dc:creator>
  <cp:lastModifiedBy>Ing. Solorzano</cp:lastModifiedBy>
  <cp:revision>22</cp:revision>
  <dcterms:created xsi:type="dcterms:W3CDTF">2012-08-16T00:37:04Z</dcterms:created>
  <dcterms:modified xsi:type="dcterms:W3CDTF">2013-08-23T11:47:55Z</dcterms:modified>
</cp:coreProperties>
</file>