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59" r:id="rId3"/>
    <p:sldId id="261" r:id="rId4"/>
    <p:sldId id="262" r:id="rId5"/>
    <p:sldId id="273" r:id="rId6"/>
    <p:sldId id="274" r:id="rId7"/>
    <p:sldId id="263" r:id="rId8"/>
    <p:sldId id="264" r:id="rId9"/>
    <p:sldId id="283" r:id="rId10"/>
    <p:sldId id="275" r:id="rId11"/>
    <p:sldId id="277" r:id="rId12"/>
    <p:sldId id="278" r:id="rId13"/>
    <p:sldId id="279" r:id="rId14"/>
    <p:sldId id="280" r:id="rId15"/>
    <p:sldId id="282" r:id="rId16"/>
    <p:sldId id="267" r:id="rId17"/>
    <p:sldId id="285" r:id="rId18"/>
    <p:sldId id="284" r:id="rId19"/>
    <p:sldId id="270" r:id="rId20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133E73"/>
    <a:srgbClr val="0F0FCF"/>
    <a:srgbClr val="0D0DA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6" d="100"/>
          <a:sy n="106" d="100"/>
        </p:scale>
        <p:origin x="-1680" y="-96"/>
      </p:cViewPr>
      <p:guideLst>
        <p:guide orient="horz" pos="2160"/>
        <p:guide pos="573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81E9A6-2BE3-471C-923F-AF2BF7173FE5}" type="datetimeFigureOut">
              <a:rPr lang="es-MX" smtClean="0"/>
              <a:pPr/>
              <a:t>07/06/2013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00B48A-2D1E-440E-AEC6-2D50147A27EB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1870533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00B48A-2D1E-440E-AEC6-2D50147A27EB}" type="slidenum">
              <a:rPr lang="es-MX" smtClean="0"/>
              <a:pPr/>
              <a:t>1</a:t>
            </a:fld>
            <a:endParaRPr lang="es-MX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smtClean="0"/>
          </a:p>
        </p:txBody>
      </p:sp>
      <p:sp>
        <p:nvSpPr>
          <p:cNvPr id="27651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5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5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5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5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5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4B861D90-8199-4E8C-AF45-31EF007BC071}" type="slidenum">
              <a:rPr lang="es-MX" sz="1700" smtClean="0"/>
              <a:pPr eaLnBrk="1" hangingPunct="1"/>
              <a:t>10</a:t>
            </a:fld>
            <a:endParaRPr lang="es-MX" sz="1700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smtClean="0"/>
          </a:p>
        </p:txBody>
      </p:sp>
      <p:sp>
        <p:nvSpPr>
          <p:cNvPr id="27651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5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5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5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5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5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4B861D90-8199-4E8C-AF45-31EF007BC071}" type="slidenum">
              <a:rPr lang="es-MX" sz="1700" smtClean="0"/>
              <a:pPr eaLnBrk="1" hangingPunct="1"/>
              <a:t>11</a:t>
            </a:fld>
            <a:endParaRPr lang="es-MX" sz="1700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smtClean="0"/>
          </a:p>
        </p:txBody>
      </p:sp>
      <p:sp>
        <p:nvSpPr>
          <p:cNvPr id="27651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5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5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5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5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5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4B861D90-8199-4E8C-AF45-31EF007BC071}" type="slidenum">
              <a:rPr lang="es-MX" sz="1700" smtClean="0"/>
              <a:pPr eaLnBrk="1" hangingPunct="1"/>
              <a:t>12</a:t>
            </a:fld>
            <a:endParaRPr lang="es-MX" sz="1700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smtClean="0"/>
          </a:p>
        </p:txBody>
      </p:sp>
      <p:sp>
        <p:nvSpPr>
          <p:cNvPr id="27651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5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5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5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5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5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4B861D90-8199-4E8C-AF45-31EF007BC071}" type="slidenum">
              <a:rPr lang="es-MX" sz="1700" smtClean="0"/>
              <a:pPr eaLnBrk="1" hangingPunct="1"/>
              <a:t>13</a:t>
            </a:fld>
            <a:endParaRPr lang="es-MX" sz="1700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smtClean="0"/>
          </a:p>
        </p:txBody>
      </p:sp>
      <p:sp>
        <p:nvSpPr>
          <p:cNvPr id="27651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5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5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5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5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5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4B861D90-8199-4E8C-AF45-31EF007BC071}" type="slidenum">
              <a:rPr lang="es-MX" sz="1700" smtClean="0"/>
              <a:pPr eaLnBrk="1" hangingPunct="1"/>
              <a:t>14</a:t>
            </a:fld>
            <a:endParaRPr lang="es-MX" sz="1700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00B48A-2D1E-440E-AEC6-2D50147A27EB}" type="slidenum">
              <a:rPr lang="es-MX" smtClean="0"/>
              <a:pPr/>
              <a:t>15</a:t>
            </a:fld>
            <a:endParaRPr lang="es-MX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00B48A-2D1E-440E-AEC6-2D50147A27EB}" type="slidenum">
              <a:rPr lang="es-MX" smtClean="0"/>
              <a:pPr/>
              <a:t>16</a:t>
            </a:fld>
            <a:endParaRPr lang="es-MX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00B48A-2D1E-440E-AEC6-2D50147A27EB}" type="slidenum">
              <a:rPr lang="es-MX" smtClean="0"/>
              <a:pPr/>
              <a:t>17</a:t>
            </a:fld>
            <a:endParaRPr lang="es-MX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00B48A-2D1E-440E-AEC6-2D50147A27EB}" type="slidenum">
              <a:rPr lang="es-MX" smtClean="0"/>
              <a:pPr/>
              <a:t>18</a:t>
            </a:fld>
            <a:endParaRPr lang="es-MX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00B48A-2D1E-440E-AEC6-2D50147A27EB}" type="slidenum">
              <a:rPr lang="es-MX" smtClean="0"/>
              <a:pPr/>
              <a:t>19</a:t>
            </a:fld>
            <a:endParaRPr lang="es-MX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00B48A-2D1E-440E-AEC6-2D50147A27EB}" type="slidenum">
              <a:rPr lang="es-MX" smtClean="0"/>
              <a:pPr/>
              <a:t>2</a:t>
            </a:fld>
            <a:endParaRPr lang="es-MX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00B48A-2D1E-440E-AEC6-2D50147A27EB}" type="slidenum">
              <a:rPr lang="es-MX" smtClean="0"/>
              <a:pPr/>
              <a:t>3</a:t>
            </a:fld>
            <a:endParaRPr lang="es-MX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00B48A-2D1E-440E-AEC6-2D50147A27EB}" type="slidenum">
              <a:rPr lang="es-MX" smtClean="0"/>
              <a:pPr/>
              <a:t>4</a:t>
            </a:fld>
            <a:endParaRPr lang="es-MX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00B48A-2D1E-440E-AEC6-2D50147A27EB}" type="slidenum">
              <a:rPr lang="es-MX" smtClean="0"/>
              <a:pPr/>
              <a:t>5</a:t>
            </a:fld>
            <a:endParaRPr lang="es-MX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00B48A-2D1E-440E-AEC6-2D50147A27EB}" type="slidenum">
              <a:rPr lang="es-MX" smtClean="0"/>
              <a:pPr/>
              <a:t>6</a:t>
            </a:fld>
            <a:endParaRPr lang="es-MX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smtClean="0"/>
          </a:p>
        </p:txBody>
      </p:sp>
      <p:sp>
        <p:nvSpPr>
          <p:cNvPr id="27651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5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5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5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5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5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4B861D90-8199-4E8C-AF45-31EF007BC071}" type="slidenum">
              <a:rPr lang="es-MX" sz="1700" smtClean="0"/>
              <a:pPr eaLnBrk="1" hangingPunct="1"/>
              <a:t>7</a:t>
            </a:fld>
            <a:endParaRPr lang="es-MX" sz="170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00B48A-2D1E-440E-AEC6-2D50147A27EB}" type="slidenum">
              <a:rPr lang="es-MX" smtClean="0"/>
              <a:pPr/>
              <a:t>8</a:t>
            </a:fld>
            <a:endParaRPr lang="es-MX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00B48A-2D1E-440E-AEC6-2D50147A27EB}" type="slidenum">
              <a:rPr lang="es-MX" smtClean="0"/>
              <a:pPr/>
              <a:t>9</a:t>
            </a:fld>
            <a:endParaRPr lang="es-MX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827DB-DA22-4A0A-97A4-8464EF2C8F30}" type="datetimeFigureOut">
              <a:rPr lang="es-MX" smtClean="0"/>
              <a:pPr/>
              <a:t>07/06/2013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05ABB-0997-4200-9D60-34DFD6A66A29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40457487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827DB-DA22-4A0A-97A4-8464EF2C8F30}" type="datetimeFigureOut">
              <a:rPr lang="es-MX" smtClean="0"/>
              <a:pPr/>
              <a:t>07/06/2013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05ABB-0997-4200-9D60-34DFD6A66A29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15345103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827DB-DA22-4A0A-97A4-8464EF2C8F30}" type="datetimeFigureOut">
              <a:rPr lang="es-MX" smtClean="0"/>
              <a:pPr/>
              <a:t>07/06/2013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05ABB-0997-4200-9D60-34DFD6A66A29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7915050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827DB-DA22-4A0A-97A4-8464EF2C8F30}" type="datetimeFigureOut">
              <a:rPr lang="es-MX" smtClean="0"/>
              <a:pPr/>
              <a:t>07/06/2013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05ABB-0997-4200-9D60-34DFD6A66A29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28366903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827DB-DA22-4A0A-97A4-8464EF2C8F30}" type="datetimeFigureOut">
              <a:rPr lang="es-MX" smtClean="0"/>
              <a:pPr/>
              <a:t>07/06/2013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05ABB-0997-4200-9D60-34DFD6A66A29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29151879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827DB-DA22-4A0A-97A4-8464EF2C8F30}" type="datetimeFigureOut">
              <a:rPr lang="es-MX" smtClean="0"/>
              <a:pPr/>
              <a:t>07/06/2013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05ABB-0997-4200-9D60-34DFD6A66A29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13271930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827DB-DA22-4A0A-97A4-8464EF2C8F30}" type="datetimeFigureOut">
              <a:rPr lang="es-MX" smtClean="0"/>
              <a:pPr/>
              <a:t>07/06/2013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05ABB-0997-4200-9D60-34DFD6A66A29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22622010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827DB-DA22-4A0A-97A4-8464EF2C8F30}" type="datetimeFigureOut">
              <a:rPr lang="es-MX" smtClean="0"/>
              <a:pPr/>
              <a:t>07/06/2013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05ABB-0997-4200-9D60-34DFD6A66A29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5091233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3354358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827DB-DA22-4A0A-97A4-8464EF2C8F30}" type="datetimeFigureOut">
              <a:rPr lang="es-MX" smtClean="0"/>
              <a:pPr/>
              <a:t>07/06/2013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05ABB-0997-4200-9D60-34DFD6A66A29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23601264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827DB-DA22-4A0A-97A4-8464EF2C8F30}" type="datetimeFigureOut">
              <a:rPr lang="es-MX" smtClean="0"/>
              <a:pPr/>
              <a:t>07/06/2013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05ABB-0997-4200-9D60-34DFD6A66A29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32028087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8 Imagen"/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2120" b="3813"/>
          <a:stretch/>
        </p:blipFill>
        <p:spPr>
          <a:xfrm>
            <a:off x="-10633" y="270785"/>
            <a:ext cx="9175270" cy="6566221"/>
          </a:xfrm>
          <a:prstGeom prst="rect">
            <a:avLst/>
          </a:prstGeom>
        </p:spPr>
      </p:pic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E827DB-DA22-4A0A-97A4-8464EF2C8F30}" type="datetimeFigureOut">
              <a:rPr lang="es-MX" smtClean="0"/>
              <a:pPr/>
              <a:t>07/06/2013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605ABB-0997-4200-9D60-34DFD6A66A29}" type="slidenum">
              <a:rPr lang="es-MX" smtClean="0"/>
              <a:pPr/>
              <a:t>‹Nº›</a:t>
            </a:fld>
            <a:endParaRPr lang="es-MX"/>
          </a:p>
        </p:txBody>
      </p:sp>
      <p:pic>
        <p:nvPicPr>
          <p:cNvPr id="7" name="6 Imagen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6830" y="0"/>
            <a:ext cx="9144000" cy="516875"/>
          </a:xfrm>
          <a:prstGeom prst="rect">
            <a:avLst/>
          </a:prstGeom>
        </p:spPr>
      </p:pic>
      <p:sp>
        <p:nvSpPr>
          <p:cNvPr id="8" name="7 Rectángulo"/>
          <p:cNvSpPr/>
          <p:nvPr userDrawn="1"/>
        </p:nvSpPr>
        <p:spPr>
          <a:xfrm>
            <a:off x="-10632" y="495612"/>
            <a:ext cx="9201462" cy="4571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10" name="9 Imagen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10633" y="6381327"/>
            <a:ext cx="9202566" cy="493346"/>
          </a:xfrm>
          <a:prstGeom prst="rect">
            <a:avLst/>
          </a:prstGeom>
        </p:spPr>
      </p:pic>
      <p:sp>
        <p:nvSpPr>
          <p:cNvPr id="11" name="Text Box 11"/>
          <p:cNvSpPr txBox="1">
            <a:spLocks noChangeArrowheads="1"/>
          </p:cNvSpPr>
          <p:nvPr userDrawn="1"/>
        </p:nvSpPr>
        <p:spPr bwMode="auto">
          <a:xfrm>
            <a:off x="1820078" y="896238"/>
            <a:ext cx="5434012" cy="398463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lIns="18901" tIns="9450" rIns="18901" bIns="9450">
            <a:spAutoFit/>
          </a:bodyPr>
          <a:lstStyle>
            <a:lvl1pPr defTabSz="876300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876300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876300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876300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876300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876300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876300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876300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876300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defRPr/>
            </a:pPr>
            <a:r>
              <a:rPr lang="es-MX" sz="1200" b="1" dirty="0" smtClean="0">
                <a:latin typeface="Arial" pitchFamily="34" charset="0"/>
                <a:cs typeface="Arial" pitchFamily="34" charset="0"/>
              </a:rPr>
              <a:t>Universidad Nacional Autónoma de México</a:t>
            </a:r>
          </a:p>
          <a:p>
            <a:pPr algn="ctr" eaLnBrk="1" hangingPunct="1">
              <a:defRPr/>
            </a:pPr>
            <a:r>
              <a:rPr lang="es-MX" sz="1200" b="1" dirty="0" smtClean="0">
                <a:latin typeface="Arial" pitchFamily="34" charset="0"/>
                <a:cs typeface="Arial" pitchFamily="34" charset="0"/>
              </a:rPr>
              <a:t>Facultad de Ingeniería</a:t>
            </a:r>
            <a:endParaRPr lang="es-ES" sz="1200" b="1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2" name="8 Imagen"/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85078" y="699388"/>
            <a:ext cx="635000" cy="78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9 Imagen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54090" y="699388"/>
            <a:ext cx="642938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13 Rectángulo"/>
          <p:cNvSpPr/>
          <p:nvPr userDrawn="1"/>
        </p:nvSpPr>
        <p:spPr>
          <a:xfrm>
            <a:off x="-10633" y="-1"/>
            <a:ext cx="4896000" cy="526251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100000">
                <a:schemeClr val="bg1">
                  <a:alpha val="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5" name="1 CuadroTexto"/>
          <p:cNvSpPr txBox="1">
            <a:spLocks noChangeArrowheads="1"/>
          </p:cNvSpPr>
          <p:nvPr userDrawn="1"/>
        </p:nvSpPr>
        <p:spPr bwMode="auto">
          <a:xfrm>
            <a:off x="46830" y="63069"/>
            <a:ext cx="9097170" cy="400110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 sz="5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5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5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5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5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defRPr/>
            </a:pPr>
            <a:r>
              <a:rPr lang="es-MX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Manual de Procedimientos de la Facultad de Ingeniería</a:t>
            </a:r>
          </a:p>
        </p:txBody>
      </p:sp>
      <p:sp>
        <p:nvSpPr>
          <p:cNvPr id="16" name="15 Rectángulo"/>
          <p:cNvSpPr/>
          <p:nvPr userDrawn="1"/>
        </p:nvSpPr>
        <p:spPr>
          <a:xfrm>
            <a:off x="2071" y="6381327"/>
            <a:ext cx="9144000" cy="45719"/>
          </a:xfrm>
          <a:prstGeom prst="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7" name="Text Box 11"/>
          <p:cNvSpPr txBox="1">
            <a:spLocks noChangeArrowheads="1"/>
          </p:cNvSpPr>
          <p:nvPr userDrawn="1"/>
        </p:nvSpPr>
        <p:spPr bwMode="auto">
          <a:xfrm>
            <a:off x="6948264" y="6517787"/>
            <a:ext cx="1833636" cy="2960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8901" tIns="9450" rIns="18901" bIns="9450">
            <a:spAutoFit/>
          </a:bodyPr>
          <a:lstStyle/>
          <a:p>
            <a:pPr algn="r" defTabSz="181131">
              <a:buClr>
                <a:srgbClr val="FF0000"/>
              </a:buClr>
              <a:buSzPct val="120000"/>
              <a:defRPr/>
            </a:pPr>
            <a:r>
              <a:rPr lang="es-MX" dirty="0">
                <a:ln w="12700">
                  <a:noFill/>
                  <a:prstDash val="solid"/>
                </a:ln>
                <a:solidFill>
                  <a:schemeClr val="bg1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Calibri" pitchFamily="34" charset="0"/>
                <a:cs typeface="Calibri" pitchFamily="34" charset="0"/>
              </a:rPr>
              <a:t>9 de abril de 2013</a:t>
            </a:r>
          </a:p>
        </p:txBody>
      </p:sp>
      <p:sp>
        <p:nvSpPr>
          <p:cNvPr id="18" name="17 Rectángulo"/>
          <p:cNvSpPr/>
          <p:nvPr userDrawn="1"/>
        </p:nvSpPr>
        <p:spPr>
          <a:xfrm>
            <a:off x="-10633" y="6349487"/>
            <a:ext cx="9202566" cy="1683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9" name="Text Box 11"/>
          <p:cNvSpPr txBox="1">
            <a:spLocks noChangeArrowheads="1"/>
          </p:cNvSpPr>
          <p:nvPr userDrawn="1"/>
        </p:nvSpPr>
        <p:spPr bwMode="auto">
          <a:xfrm>
            <a:off x="-10632" y="6309782"/>
            <a:ext cx="9175270" cy="234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8901" tIns="9450" rIns="18901" bIns="9450">
            <a:spAutoFit/>
          </a:bodyPr>
          <a:lstStyle/>
          <a:p>
            <a:pPr algn="ctr" defTabSz="181131">
              <a:buClr>
                <a:srgbClr val="FF0000"/>
              </a:buClr>
              <a:buSzPct val="120000"/>
              <a:defRPr/>
            </a:pPr>
            <a:r>
              <a:rPr lang="es-MX" sz="1400" b="1" dirty="0">
                <a:ln w="12700">
                  <a:noFill/>
                  <a:prstDash val="solid"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Proyecto 5.3 Renovación de los procesos académico-administrativos con un enfoque de mejora continua</a:t>
            </a:r>
          </a:p>
        </p:txBody>
      </p:sp>
    </p:spTree>
    <p:extLst>
      <p:ext uri="{BB962C8B-B14F-4D97-AF65-F5344CB8AC3E}">
        <p14:creationId xmlns:p14="http://schemas.microsoft.com/office/powerpoint/2010/main" xmlns="" val="1152293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Relationship Id="rId5" Type="http://schemas.openxmlformats.org/officeDocument/2006/relationships/hyperlink" Target="mailto:adrianeb@unam.mx" TargetMode="External"/><Relationship Id="rId4" Type="http://schemas.openxmlformats.org/officeDocument/2006/relationships/hyperlink" Target="mailto:claudia.cervantes@safi.unam.mx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http://fc02.deviantart.net/fs71/i/2010/157/6/a/Perspective_Grid_2_by_Hunchdebunch.jp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21408930">
            <a:off x="1812311" y="2981634"/>
            <a:ext cx="4561188" cy="3471009"/>
          </a:xfrm>
          <a:prstGeom prst="rect">
            <a:avLst/>
          </a:prstGeom>
          <a:noFill/>
          <a:effectLst>
            <a:softEdge rad="6350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4 CuadroTexto"/>
          <p:cNvSpPr txBox="1"/>
          <p:nvPr/>
        </p:nvSpPr>
        <p:spPr>
          <a:xfrm>
            <a:off x="1403648" y="1944860"/>
            <a:ext cx="67977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Segunda</a:t>
            </a:r>
            <a:r>
              <a:rPr lang="en-US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reunión</a:t>
            </a:r>
            <a:r>
              <a:rPr lang="en-US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para</a:t>
            </a:r>
            <a:r>
              <a:rPr lang="en-US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 la </a:t>
            </a:r>
            <a:r>
              <a:rPr lang="en-US" sz="24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elaboración</a:t>
            </a:r>
            <a:r>
              <a:rPr lang="en-US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 del </a:t>
            </a:r>
            <a:endParaRPr lang="es-MX" sz="2400" b="1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831729" y="2256672"/>
            <a:ext cx="748883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3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Manual de </a:t>
            </a:r>
            <a:r>
              <a:rPr lang="en-US" sz="43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procedimientos</a:t>
            </a:r>
            <a:endParaRPr lang="es-MX" sz="43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1000602" y="2909815"/>
            <a:ext cx="720079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200" b="1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de la </a:t>
            </a:r>
            <a:r>
              <a:rPr lang="en-US" sz="4200" b="1" dirty="0" err="1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Facultad</a:t>
            </a:r>
            <a:r>
              <a:rPr lang="en-US" sz="4200" b="1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 de </a:t>
            </a:r>
            <a:r>
              <a:rPr lang="en-US" sz="4200" b="1" dirty="0" err="1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Ingeniería</a:t>
            </a:r>
            <a:endParaRPr lang="es-MX" sz="4200" b="1" dirty="0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6" name="Picture 4" descr="http://farm3.staticflickr.com/2755/4086890591_5fae5961a3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092905" y="3269831"/>
            <a:ext cx="4555938" cy="3416954"/>
          </a:xfrm>
          <a:prstGeom prst="rect">
            <a:avLst/>
          </a:prstGeom>
          <a:noFill/>
          <a:effectLst>
            <a:softEdge rad="6350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8 CuadroTexto"/>
          <p:cNvSpPr txBox="1"/>
          <p:nvPr/>
        </p:nvSpPr>
        <p:spPr>
          <a:xfrm>
            <a:off x="6929454" y="6525344"/>
            <a:ext cx="2071702" cy="369332"/>
          </a:xfrm>
          <a:prstGeom prst="rect">
            <a:avLst/>
          </a:prstGeom>
          <a:solidFill>
            <a:srgbClr val="133E73"/>
          </a:solidFill>
        </p:spPr>
        <p:txBody>
          <a:bodyPr wrap="square" rtlCol="0">
            <a:spAutoFit/>
          </a:bodyPr>
          <a:lstStyle/>
          <a:p>
            <a:r>
              <a:rPr lang="es-MX" dirty="0" smtClean="0">
                <a:solidFill>
                  <a:schemeClr val="bg1"/>
                </a:solidFill>
              </a:rPr>
              <a:t>6 de junio de 2013</a:t>
            </a:r>
            <a:endParaRPr lang="es-MX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71604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4" name="Picture 4" descr="http://img.photobucket.com/albums/v67/Flipmcgee/01a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30992"/>
          <a:stretch/>
        </p:blipFill>
        <p:spPr bwMode="auto">
          <a:xfrm>
            <a:off x="20025" y="3284984"/>
            <a:ext cx="9123975" cy="2952328"/>
          </a:xfrm>
          <a:prstGeom prst="rect">
            <a:avLst/>
          </a:prstGeom>
          <a:noFill/>
          <a:effectLst>
            <a:softEdge rad="6350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642910" y="2214554"/>
            <a:ext cx="8045684" cy="2727518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lIns="18901" tIns="9450" rIns="18901" bIns="9450">
            <a:spAutoFit/>
          </a:bodyPr>
          <a:lstStyle/>
          <a:p>
            <a:pPr algn="just"/>
            <a:r>
              <a:rPr lang="es-MX" sz="2200" b="1" cap="small" dirty="0" smtClean="0">
                <a:solidFill>
                  <a:schemeClr val="tx2">
                    <a:lumMod val="75000"/>
                  </a:schemeClr>
                </a:solidFill>
                <a:cs typeface="Arial" pitchFamily="34" charset="0"/>
              </a:rPr>
              <a:t>Regla: </a:t>
            </a:r>
            <a:r>
              <a:rPr lang="es-MX" sz="2200" dirty="0" smtClean="0"/>
              <a:t>Es un lineamiento de observancia obligatoria en la ejecución de un procedimiento cuya característica principal es ser rígida en su aplicación.</a:t>
            </a:r>
          </a:p>
          <a:p>
            <a:pPr algn="just"/>
            <a:endParaRPr lang="es-MX" sz="2200" dirty="0" smtClean="0"/>
          </a:p>
          <a:p>
            <a:pPr algn="just"/>
            <a:endParaRPr lang="es-MX" sz="2200" dirty="0" smtClean="0"/>
          </a:p>
          <a:p>
            <a:pPr algn="just"/>
            <a:r>
              <a:rPr lang="es-MX" sz="2200" b="1" cap="small" dirty="0" smtClean="0">
                <a:solidFill>
                  <a:schemeClr val="tx2">
                    <a:lumMod val="75000"/>
                  </a:schemeClr>
                </a:solidFill>
                <a:cs typeface="Arial" pitchFamily="34" charset="0"/>
              </a:rPr>
              <a:t>Política: </a:t>
            </a:r>
            <a:r>
              <a:rPr lang="es-MX" sz="2200" dirty="0" smtClean="0"/>
              <a:t>Es el marco de referencia que guía la toma de decisiones, delimitando hasta dónde se debe o puede actuar para ejecutar las actividades descritas en un procedimiento.</a:t>
            </a:r>
            <a:endParaRPr lang="es-MX" sz="2200" dirty="0"/>
          </a:p>
        </p:txBody>
      </p:sp>
      <p:sp>
        <p:nvSpPr>
          <p:cNvPr id="4" name="3 CuadroTexto"/>
          <p:cNvSpPr txBox="1"/>
          <p:nvPr/>
        </p:nvSpPr>
        <p:spPr>
          <a:xfrm>
            <a:off x="6929454" y="6500834"/>
            <a:ext cx="2071702" cy="369332"/>
          </a:xfrm>
          <a:prstGeom prst="rect">
            <a:avLst/>
          </a:prstGeom>
          <a:solidFill>
            <a:srgbClr val="133E73"/>
          </a:solidFill>
        </p:spPr>
        <p:txBody>
          <a:bodyPr wrap="square" rtlCol="0">
            <a:spAutoFit/>
          </a:bodyPr>
          <a:lstStyle/>
          <a:p>
            <a:r>
              <a:rPr lang="es-MX" dirty="0" smtClean="0">
                <a:solidFill>
                  <a:schemeClr val="bg1"/>
                </a:solidFill>
              </a:rPr>
              <a:t>6 de junio de 2013</a:t>
            </a:r>
            <a:endParaRPr lang="es-MX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4" name="Picture 4" descr="http://img.photobucket.com/albums/v67/Flipmcgee/01a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30992"/>
          <a:stretch/>
        </p:blipFill>
        <p:spPr bwMode="auto">
          <a:xfrm>
            <a:off x="20025" y="3284984"/>
            <a:ext cx="9123975" cy="2952328"/>
          </a:xfrm>
          <a:prstGeom prst="rect">
            <a:avLst/>
          </a:prstGeom>
          <a:noFill/>
          <a:effectLst>
            <a:softEdge rad="6350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8" name="Text Box 11"/>
          <p:cNvSpPr txBox="1">
            <a:spLocks noChangeArrowheads="1"/>
          </p:cNvSpPr>
          <p:nvPr/>
        </p:nvSpPr>
        <p:spPr bwMode="auto">
          <a:xfrm>
            <a:off x="714348" y="2143116"/>
            <a:ext cx="8001056" cy="5974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8901" tIns="9450" rIns="18901" bIns="9450">
            <a:spAutoFit/>
          </a:bodyPr>
          <a:lstStyle/>
          <a:p>
            <a:pPr defTabSz="181131">
              <a:lnSpc>
                <a:spcPts val="2150"/>
              </a:lnSpc>
              <a:buClr>
                <a:srgbClr val="FF0000"/>
              </a:buClr>
              <a:buSzPct val="120000"/>
              <a:defRPr/>
            </a:pPr>
            <a:r>
              <a:rPr lang="es-MX" sz="2500" b="1" cap="small" dirty="0" smtClean="0">
                <a:solidFill>
                  <a:schemeClr val="tx2">
                    <a:lumMod val="75000"/>
                  </a:schemeClr>
                </a:solidFill>
                <a:cs typeface="Arial" pitchFamily="34" charset="0"/>
              </a:rPr>
              <a:t>Recomendaciones para elaborar normas:</a:t>
            </a:r>
            <a:endParaRPr lang="es-MX" sz="2800" dirty="0" smtClean="0"/>
          </a:p>
          <a:p>
            <a:pPr defTabSz="181131">
              <a:lnSpc>
                <a:spcPts val="2150"/>
              </a:lnSpc>
              <a:buClr>
                <a:srgbClr val="FF0000"/>
              </a:buClr>
              <a:buSzPct val="120000"/>
              <a:defRPr/>
            </a:pPr>
            <a:endParaRPr lang="es-MX" sz="2500" b="1" cap="small" dirty="0">
              <a:solidFill>
                <a:schemeClr val="tx2">
                  <a:lumMod val="75000"/>
                </a:schemeClr>
              </a:solidFill>
              <a:cs typeface="Arial" pitchFamily="34" charset="0"/>
            </a:endParaRPr>
          </a:p>
        </p:txBody>
      </p:sp>
      <p:sp>
        <p:nvSpPr>
          <p:cNvPr id="20483" name="Text Box 12"/>
          <p:cNvSpPr txBox="1">
            <a:spLocks noChangeArrowheads="1"/>
          </p:cNvSpPr>
          <p:nvPr/>
        </p:nvSpPr>
        <p:spPr bwMode="auto">
          <a:xfrm>
            <a:off x="714348" y="3214686"/>
            <a:ext cx="8001056" cy="6961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8901" tIns="9450" rIns="18901" bIns="9450">
            <a:spAutoFit/>
          </a:bodyPr>
          <a:lstStyle>
            <a:lvl1pPr marL="342900" indent="-342900" defTabSz="876300" eaLnBrk="0" hangingPunct="0">
              <a:defRPr sz="5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876300" eaLnBrk="0" hangingPunct="0">
              <a:defRPr sz="500">
                <a:solidFill>
                  <a:schemeClr val="tx1"/>
                </a:solidFill>
                <a:latin typeface="Times New Roman" pitchFamily="18" charset="0"/>
              </a:defRPr>
            </a:lvl2pPr>
            <a:lvl3pPr defTabSz="876300" eaLnBrk="0" hangingPunct="0">
              <a:defRPr sz="5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876300" eaLnBrk="0" hangingPunct="0">
              <a:defRPr sz="5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876300" eaLnBrk="0" hangingPunct="0">
              <a:defRPr sz="5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876300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876300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876300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876300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lvl="2" indent="0" algn="just" eaLnBrk="1" hangingPunct="1">
              <a:buClr>
                <a:srgbClr val="996600"/>
              </a:buClr>
              <a:buSzPct val="100000"/>
            </a:pPr>
            <a:r>
              <a:rPr lang="es-MX" sz="2200" dirty="0">
                <a:latin typeface="+mn-lt"/>
              </a:rPr>
              <a:t>Se redactarán en tiempo futuro o presente, recomendándose el primero.</a:t>
            </a:r>
          </a:p>
        </p:txBody>
      </p:sp>
      <p:sp>
        <p:nvSpPr>
          <p:cNvPr id="5" name="4 CuadroTexto"/>
          <p:cNvSpPr txBox="1"/>
          <p:nvPr/>
        </p:nvSpPr>
        <p:spPr>
          <a:xfrm>
            <a:off x="6929454" y="6500834"/>
            <a:ext cx="2071702" cy="369332"/>
          </a:xfrm>
          <a:prstGeom prst="rect">
            <a:avLst/>
          </a:prstGeom>
          <a:solidFill>
            <a:srgbClr val="133E73"/>
          </a:solidFill>
        </p:spPr>
        <p:txBody>
          <a:bodyPr wrap="square" rtlCol="0">
            <a:spAutoFit/>
          </a:bodyPr>
          <a:lstStyle/>
          <a:p>
            <a:r>
              <a:rPr lang="es-MX" dirty="0" smtClean="0">
                <a:solidFill>
                  <a:schemeClr val="bg1"/>
                </a:solidFill>
              </a:rPr>
              <a:t>6 de junio de 2013</a:t>
            </a:r>
            <a:endParaRPr lang="es-MX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4" name="Picture 4" descr="http://img.photobucket.com/albums/v67/Flipmcgee/01a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30992"/>
          <a:stretch/>
        </p:blipFill>
        <p:spPr bwMode="auto">
          <a:xfrm>
            <a:off x="20025" y="3284984"/>
            <a:ext cx="9123975" cy="2952328"/>
          </a:xfrm>
          <a:prstGeom prst="rect">
            <a:avLst/>
          </a:prstGeom>
          <a:noFill/>
          <a:effectLst>
            <a:softEdge rad="6350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500034" y="1714488"/>
            <a:ext cx="8045684" cy="3866292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lIns="18901" tIns="9450" rIns="18901" bIns="9450">
            <a:spAutoFit/>
          </a:bodyPr>
          <a:lstStyle/>
          <a:p>
            <a:pPr defTabSz="876300" eaLnBrk="0" hangingPunct="0">
              <a:defRPr/>
            </a:pPr>
            <a:r>
              <a:rPr lang="es-MX" sz="2200" b="1" cap="small" dirty="0" smtClean="0">
                <a:solidFill>
                  <a:schemeClr val="tx2">
                    <a:lumMod val="75000"/>
                  </a:schemeClr>
                </a:solidFill>
                <a:cs typeface="Arial" pitchFamily="34" charset="0"/>
              </a:rPr>
              <a:t>Ejemplo: Procedimiento de Fotocopiado</a:t>
            </a:r>
          </a:p>
          <a:p>
            <a:pPr defTabSz="876300" eaLnBrk="0" hangingPunct="0">
              <a:defRPr/>
            </a:pPr>
            <a:endParaRPr lang="es-MX" sz="2200" b="1" cap="small" dirty="0" smtClean="0">
              <a:solidFill>
                <a:schemeClr val="tx2">
                  <a:lumMod val="75000"/>
                </a:schemeClr>
              </a:solidFill>
              <a:cs typeface="Arial" pitchFamily="34" charset="0"/>
            </a:endParaRPr>
          </a:p>
          <a:p>
            <a:pPr defTabSz="876300" eaLnBrk="0" hangingPunct="0">
              <a:defRPr/>
            </a:pPr>
            <a:r>
              <a:rPr lang="es-MX" sz="2200" b="1" cap="small" dirty="0" smtClean="0">
                <a:solidFill>
                  <a:schemeClr val="tx2">
                    <a:lumMod val="75000"/>
                  </a:schemeClr>
                </a:solidFill>
                <a:cs typeface="Arial" pitchFamily="34" charset="0"/>
              </a:rPr>
              <a:t>Reglas:</a:t>
            </a:r>
          </a:p>
          <a:p>
            <a:pPr defTabSz="876300" eaLnBrk="0" hangingPunct="0">
              <a:defRPr/>
            </a:pPr>
            <a:endParaRPr lang="es-MX" sz="2400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457200" lvl="0" indent="-457200" algn="just">
              <a:buFont typeface="+mj-lt"/>
              <a:buAutoNum type="arabicPeriod"/>
            </a:pPr>
            <a:r>
              <a:rPr lang="es-MX" sz="2000" dirty="0" smtClean="0"/>
              <a:t>El solicitante deberá ser académico y presentar su credencial vigente de la UNAM o su número de trabajador y una identificación oficial (</a:t>
            </a:r>
            <a:r>
              <a:rPr lang="es-MX" sz="2000" dirty="0" err="1" smtClean="0"/>
              <a:t>i.e.</a:t>
            </a:r>
            <a:r>
              <a:rPr lang="es-MX" sz="2000" dirty="0" smtClean="0"/>
              <a:t> IFE, pasaporte o cédula profesional).</a:t>
            </a:r>
          </a:p>
          <a:p>
            <a:pPr marL="457200" lvl="0" indent="-457200" algn="just">
              <a:buFont typeface="+mj-lt"/>
              <a:buAutoNum type="arabicPeriod"/>
            </a:pPr>
            <a:endParaRPr lang="es-MX" sz="2000" dirty="0" smtClean="0"/>
          </a:p>
          <a:p>
            <a:pPr marL="457200" lvl="0" indent="-457200" algn="just">
              <a:buFont typeface="+mj-lt"/>
              <a:buAutoNum type="arabicPeriod"/>
            </a:pPr>
            <a:r>
              <a:rPr lang="es-MX" sz="2000" dirty="0" smtClean="0"/>
              <a:t>Para solicitar el servicio de fotocopiado deberán ser menos de ciento cincuenta copias.</a:t>
            </a:r>
          </a:p>
          <a:p>
            <a:pPr marL="457200" lvl="0" indent="-457200" algn="just">
              <a:buFont typeface="+mj-lt"/>
              <a:buAutoNum type="arabicPeriod"/>
            </a:pPr>
            <a:endParaRPr lang="es-MX" sz="2000" dirty="0" smtClean="0"/>
          </a:p>
          <a:p>
            <a:pPr marL="457200" lvl="0" indent="-457200" algn="just">
              <a:buFont typeface="+mj-lt"/>
              <a:buAutoNum type="arabicPeriod"/>
            </a:pPr>
            <a:r>
              <a:rPr lang="es-MX" sz="2000" dirty="0" smtClean="0"/>
              <a:t>El material deberá estar desengrapado</a:t>
            </a:r>
            <a:endParaRPr lang="es-MX" sz="2000" dirty="0"/>
          </a:p>
        </p:txBody>
      </p:sp>
      <p:sp>
        <p:nvSpPr>
          <p:cNvPr id="4" name="3 CuadroTexto"/>
          <p:cNvSpPr txBox="1"/>
          <p:nvPr/>
        </p:nvSpPr>
        <p:spPr>
          <a:xfrm>
            <a:off x="6929454" y="6500834"/>
            <a:ext cx="2071702" cy="369332"/>
          </a:xfrm>
          <a:prstGeom prst="rect">
            <a:avLst/>
          </a:prstGeom>
          <a:solidFill>
            <a:srgbClr val="133E73"/>
          </a:solidFill>
        </p:spPr>
        <p:txBody>
          <a:bodyPr wrap="square" rtlCol="0">
            <a:spAutoFit/>
          </a:bodyPr>
          <a:lstStyle/>
          <a:p>
            <a:r>
              <a:rPr lang="es-MX" dirty="0" smtClean="0">
                <a:solidFill>
                  <a:schemeClr val="bg1"/>
                </a:solidFill>
              </a:rPr>
              <a:t>6 de junio de 2013</a:t>
            </a:r>
            <a:endParaRPr lang="es-MX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4" name="Picture 4" descr="http://img.photobucket.com/albums/v67/Flipmcgee/01a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30992"/>
          <a:stretch/>
        </p:blipFill>
        <p:spPr bwMode="auto">
          <a:xfrm>
            <a:off x="20025" y="3284984"/>
            <a:ext cx="9123975" cy="2952328"/>
          </a:xfrm>
          <a:prstGeom prst="rect">
            <a:avLst/>
          </a:prstGeom>
          <a:noFill/>
          <a:effectLst>
            <a:softEdge rad="6350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571472" y="1643050"/>
            <a:ext cx="8045684" cy="4481845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lIns="18901" tIns="9450" rIns="18901" bIns="9450">
            <a:spAutoFit/>
          </a:bodyPr>
          <a:lstStyle/>
          <a:p>
            <a:pPr defTabSz="876300" eaLnBrk="0" hangingPunct="0">
              <a:defRPr/>
            </a:pPr>
            <a:r>
              <a:rPr lang="es-MX" sz="2200" b="1" cap="small" dirty="0" smtClean="0">
                <a:solidFill>
                  <a:schemeClr val="tx2">
                    <a:lumMod val="75000"/>
                  </a:schemeClr>
                </a:solidFill>
                <a:cs typeface="Arial" pitchFamily="34" charset="0"/>
              </a:rPr>
              <a:t>Ejemplo: Procedimiento de Fotocopiado</a:t>
            </a:r>
          </a:p>
          <a:p>
            <a:pPr defTabSz="876300" eaLnBrk="0" hangingPunct="0">
              <a:defRPr/>
            </a:pPr>
            <a:endParaRPr lang="es-MX" sz="2200" b="1" cap="small" dirty="0" smtClean="0">
              <a:solidFill>
                <a:schemeClr val="tx2">
                  <a:lumMod val="75000"/>
                </a:schemeClr>
              </a:solidFill>
              <a:cs typeface="Arial" pitchFamily="34" charset="0"/>
            </a:endParaRPr>
          </a:p>
          <a:p>
            <a:pPr defTabSz="876300" eaLnBrk="0" hangingPunct="0">
              <a:defRPr/>
            </a:pPr>
            <a:r>
              <a:rPr lang="es-MX" sz="2200" b="1" cap="small" dirty="0" smtClean="0">
                <a:solidFill>
                  <a:schemeClr val="tx2">
                    <a:lumMod val="75000"/>
                  </a:schemeClr>
                </a:solidFill>
                <a:cs typeface="Arial" pitchFamily="34" charset="0"/>
              </a:rPr>
              <a:t>Políticas:</a:t>
            </a:r>
          </a:p>
          <a:p>
            <a:pPr defTabSz="876300" eaLnBrk="0" hangingPunct="0">
              <a:defRPr/>
            </a:pPr>
            <a:endParaRPr lang="es-MX" sz="2400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457200" lvl="0" indent="-457200" algn="just">
              <a:buFont typeface="+mj-lt"/>
              <a:buAutoNum type="arabicPeriod"/>
            </a:pPr>
            <a:r>
              <a:rPr lang="es-MX" sz="2000" dirty="0" smtClean="0"/>
              <a:t>El tiempo de atención dependerá de la cantidad de trabajo y el número de equipos disponibles procurando no exceder más de 24 horas para la entrega del material.</a:t>
            </a:r>
          </a:p>
          <a:p>
            <a:pPr marL="457200" lvl="0" indent="-457200" algn="just">
              <a:buFont typeface="+mj-lt"/>
              <a:buAutoNum type="arabicPeriod"/>
            </a:pPr>
            <a:endParaRPr lang="es-MX" sz="2000" dirty="0" smtClean="0"/>
          </a:p>
          <a:p>
            <a:pPr marL="457200" lvl="0" indent="-457200" algn="just">
              <a:buFont typeface="+mj-lt"/>
              <a:buAutoNum type="arabicPeriod"/>
            </a:pPr>
            <a:r>
              <a:rPr lang="es-MX" sz="2000" dirty="0" smtClean="0"/>
              <a:t>La Facultad no podrá adquirir equipos de fotocopiado de gran volumen ya que esta atribución solo corresponde a la Dirección General de Proveeduría.</a:t>
            </a:r>
          </a:p>
          <a:p>
            <a:pPr marL="457200" lvl="0" indent="-457200" algn="just">
              <a:buFont typeface="+mj-lt"/>
              <a:buAutoNum type="arabicPeriod"/>
            </a:pPr>
            <a:endParaRPr lang="es-MX" sz="2000" dirty="0" smtClean="0"/>
          </a:p>
          <a:p>
            <a:pPr marL="457200" lvl="0" indent="-457200" algn="just">
              <a:buFont typeface="+mj-lt"/>
              <a:buAutoNum type="arabicPeriod"/>
            </a:pPr>
            <a:r>
              <a:rPr lang="es-MX" sz="2000" dirty="0" smtClean="0"/>
              <a:t>El servicio de fotocopiado no se cargará al presupuesto o a los ingresos extraordinarios de la División correspondiente.</a:t>
            </a:r>
            <a:endParaRPr lang="es-MX" sz="2000" dirty="0"/>
          </a:p>
        </p:txBody>
      </p:sp>
      <p:sp>
        <p:nvSpPr>
          <p:cNvPr id="4" name="3 CuadroTexto"/>
          <p:cNvSpPr txBox="1"/>
          <p:nvPr/>
        </p:nvSpPr>
        <p:spPr>
          <a:xfrm>
            <a:off x="6948264" y="6504057"/>
            <a:ext cx="2035034" cy="353943"/>
          </a:xfrm>
          <a:prstGeom prst="rect">
            <a:avLst/>
          </a:prstGeom>
          <a:solidFill>
            <a:srgbClr val="133E73"/>
          </a:solidFill>
        </p:spPr>
        <p:txBody>
          <a:bodyPr wrap="square" rtlCol="0">
            <a:spAutoFit/>
          </a:bodyPr>
          <a:lstStyle/>
          <a:p>
            <a:r>
              <a:rPr lang="es-MX" sz="1700" dirty="0" smtClean="0">
                <a:solidFill>
                  <a:schemeClr val="bg1"/>
                </a:solidFill>
              </a:rPr>
              <a:t>6 de junio de 2013</a:t>
            </a:r>
            <a:endParaRPr lang="es-MX" sz="17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4" name="Picture 4" descr="http://img.photobucket.com/albums/v67/Flipmcgee/01a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30992"/>
          <a:stretch/>
        </p:blipFill>
        <p:spPr bwMode="auto">
          <a:xfrm>
            <a:off x="20025" y="3143248"/>
            <a:ext cx="9123975" cy="2952328"/>
          </a:xfrm>
          <a:prstGeom prst="rect">
            <a:avLst/>
          </a:prstGeom>
          <a:noFill/>
          <a:effectLst>
            <a:softEdge rad="6350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571472" y="2285992"/>
            <a:ext cx="8045684" cy="2204298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lIns="18901" tIns="9450" rIns="18901" bIns="9450">
            <a:spAutoFit/>
          </a:bodyPr>
          <a:lstStyle/>
          <a:p>
            <a:pPr algn="just" defTabSz="876300" eaLnBrk="0" hangingPunct="0">
              <a:defRPr/>
            </a:pPr>
            <a:r>
              <a:rPr lang="es-MX" sz="2200" b="1" cap="small" dirty="0" smtClean="0">
                <a:solidFill>
                  <a:schemeClr val="tx2">
                    <a:lumMod val="75000"/>
                  </a:schemeClr>
                </a:solidFill>
                <a:cs typeface="Arial" pitchFamily="34" charset="0"/>
              </a:rPr>
              <a:t>Descripción Narrativa del Procedimiento</a:t>
            </a:r>
          </a:p>
          <a:p>
            <a:pPr algn="just"/>
            <a:endParaRPr lang="es-MX" sz="2400" dirty="0" smtClean="0"/>
          </a:p>
          <a:p>
            <a:pPr algn="just"/>
            <a:endParaRPr lang="es-MX" sz="2400" dirty="0" smtClean="0"/>
          </a:p>
          <a:p>
            <a:pPr algn="just"/>
            <a:r>
              <a:rPr lang="es-MX" sz="2400" dirty="0" smtClean="0"/>
              <a:t>La descripción se realiza en dos columnas: la primera señala al responsable, la segunda indica el número consecutivo y describe la actividad a desarrollar.</a:t>
            </a:r>
            <a:endParaRPr lang="es-MX" sz="2400" dirty="0"/>
          </a:p>
        </p:txBody>
      </p:sp>
      <p:sp>
        <p:nvSpPr>
          <p:cNvPr id="4" name="3 CuadroTexto"/>
          <p:cNvSpPr txBox="1"/>
          <p:nvPr/>
        </p:nvSpPr>
        <p:spPr>
          <a:xfrm>
            <a:off x="6929454" y="6500834"/>
            <a:ext cx="2071702" cy="369332"/>
          </a:xfrm>
          <a:prstGeom prst="rect">
            <a:avLst/>
          </a:prstGeom>
          <a:solidFill>
            <a:srgbClr val="133E73"/>
          </a:solidFill>
        </p:spPr>
        <p:txBody>
          <a:bodyPr wrap="square" rtlCol="0">
            <a:spAutoFit/>
          </a:bodyPr>
          <a:lstStyle/>
          <a:p>
            <a:r>
              <a:rPr lang="es-MX" dirty="0" smtClean="0">
                <a:solidFill>
                  <a:schemeClr val="bg1"/>
                </a:solidFill>
              </a:rPr>
              <a:t>6 de junio de 2013</a:t>
            </a:r>
            <a:endParaRPr lang="es-MX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6929454" y="6500834"/>
            <a:ext cx="2071702" cy="369332"/>
          </a:xfrm>
          <a:prstGeom prst="rect">
            <a:avLst/>
          </a:prstGeom>
          <a:solidFill>
            <a:srgbClr val="133E73"/>
          </a:solidFill>
        </p:spPr>
        <p:txBody>
          <a:bodyPr wrap="square" rtlCol="0">
            <a:spAutoFit/>
          </a:bodyPr>
          <a:lstStyle/>
          <a:p>
            <a:r>
              <a:rPr lang="es-MX" dirty="0" smtClean="0">
                <a:solidFill>
                  <a:schemeClr val="bg1"/>
                </a:solidFill>
              </a:rPr>
              <a:t>6 de junio de 2013</a:t>
            </a:r>
            <a:endParaRPr lang="es-MX" dirty="0">
              <a:solidFill>
                <a:schemeClr val="bg1"/>
              </a:solidFill>
            </a:endParaRPr>
          </a:p>
        </p:txBody>
      </p:sp>
      <p:graphicFrame>
        <p:nvGraphicFramePr>
          <p:cNvPr id="5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006320154"/>
              </p:ext>
            </p:extLst>
          </p:nvPr>
        </p:nvGraphicFramePr>
        <p:xfrm>
          <a:off x="990494" y="1772816"/>
          <a:ext cx="7143800" cy="4509101"/>
        </p:xfrm>
        <a:graphic>
          <a:graphicData uri="http://schemas.openxmlformats.org/drawingml/2006/table">
            <a:tbl>
              <a:tblPr/>
              <a:tblGrid>
                <a:gridCol w="3571900"/>
                <a:gridCol w="3571900"/>
              </a:tblGrid>
              <a:tr h="19253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 b="1" dirty="0">
                          <a:latin typeface="Calibri"/>
                          <a:ea typeface="Calibri"/>
                          <a:cs typeface="Times New Roman"/>
                        </a:rPr>
                        <a:t>Responsable</a:t>
                      </a:r>
                    </a:p>
                  </a:txBody>
                  <a:tcPr marL="60237" marR="60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 b="1" dirty="0">
                          <a:latin typeface="Calibri"/>
                          <a:ea typeface="Calibri"/>
                          <a:cs typeface="Times New Roman"/>
                        </a:rPr>
                        <a:t>Actividad</a:t>
                      </a:r>
                    </a:p>
                  </a:txBody>
                  <a:tcPr marL="60237" marR="60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507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>
                          <a:latin typeface="Calibri"/>
                          <a:ea typeface="Calibri"/>
                          <a:cs typeface="Times New Roman"/>
                        </a:rPr>
                        <a:t>Académico</a:t>
                      </a:r>
                    </a:p>
                  </a:txBody>
                  <a:tcPr marL="60237" marR="602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s-MX" sz="1100" dirty="0">
                          <a:latin typeface="Calibri"/>
                          <a:ea typeface="Calibri"/>
                          <a:cs typeface="Times New Roman"/>
                        </a:rPr>
                        <a:t>Solicita el servicio de fotocopiado al operador de audiovisuales.</a:t>
                      </a:r>
                    </a:p>
                  </a:txBody>
                  <a:tcPr marL="60237" marR="60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16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>
                          <a:latin typeface="Calibri"/>
                          <a:ea typeface="Calibri"/>
                          <a:cs typeface="Times New Roman"/>
                        </a:rPr>
                        <a:t>Académico</a:t>
                      </a:r>
                    </a:p>
                  </a:txBody>
                  <a:tcPr marL="60237" marR="602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 startAt="2"/>
                        <a:tabLst>
                          <a:tab pos="210185" algn="l"/>
                        </a:tabLst>
                      </a:pPr>
                      <a:r>
                        <a:rPr lang="es-MX" sz="1100" dirty="0" smtClean="0">
                          <a:latin typeface="Calibri"/>
                          <a:ea typeface="Calibri"/>
                          <a:cs typeface="Times New Roman"/>
                        </a:rPr>
                        <a:t>Muestra </a:t>
                      </a:r>
                      <a:r>
                        <a:rPr lang="es-MX" sz="1100" dirty="0">
                          <a:latin typeface="Calibri"/>
                          <a:ea typeface="Calibri"/>
                          <a:cs typeface="Times New Roman"/>
                        </a:rPr>
                        <a:t>su credencial de académico vigente de la UNAM</a:t>
                      </a:r>
                      <a:r>
                        <a:rPr lang="es-MX" sz="1100" dirty="0" smtClean="0"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210185" algn="l"/>
                        </a:tabLst>
                      </a:pPr>
                      <a:endParaRPr lang="es-MX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627063" indent="-268288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>
                          <a:latin typeface="Calibri"/>
                          <a:ea typeface="Calibri"/>
                          <a:cs typeface="Times New Roman"/>
                        </a:rPr>
                        <a:t>2.1  En caso de no contar con la credencial de la UNAM el académico proporciona su número de trabajador y una identificación oficial a fin de recibir el servicio</a:t>
                      </a:r>
                      <a:r>
                        <a:rPr lang="es-MX" sz="1100" dirty="0" smtClean="0"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</a:p>
                    <a:p>
                      <a:pPr marL="627063" indent="-268288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37" marR="60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37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latin typeface="Calibri"/>
                          <a:ea typeface="Calibri"/>
                          <a:cs typeface="Times New Roman"/>
                        </a:rPr>
                        <a:t>Operador de audiovisual</a:t>
                      </a:r>
                    </a:p>
                  </a:txBody>
                  <a:tcPr marL="60237" marR="602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 startAt="3"/>
                      </a:pPr>
                      <a:r>
                        <a:rPr lang="es-MX" sz="1100" dirty="0">
                          <a:latin typeface="Calibri"/>
                          <a:ea typeface="Calibri"/>
                          <a:cs typeface="Times New Roman"/>
                        </a:rPr>
                        <a:t>Verifica a través del SIPEA que el académico está vigente. </a:t>
                      </a:r>
                    </a:p>
                  </a:txBody>
                  <a:tcPr marL="60237" marR="60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37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latin typeface="Calibri"/>
                          <a:ea typeface="Calibri"/>
                          <a:cs typeface="Times New Roman"/>
                        </a:rPr>
                        <a:t>Académico</a:t>
                      </a:r>
                    </a:p>
                  </a:txBody>
                  <a:tcPr marL="60237" marR="602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 startAt="4"/>
                      </a:pPr>
                      <a:r>
                        <a:rPr lang="es-MX" sz="1100" dirty="0">
                          <a:latin typeface="Calibri"/>
                          <a:ea typeface="Calibri"/>
                          <a:cs typeface="Times New Roman"/>
                        </a:rPr>
                        <a:t>Entrega el material a fotocopiar con las especificaciones correspondientes.</a:t>
                      </a:r>
                    </a:p>
                  </a:txBody>
                  <a:tcPr marL="60237" marR="60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76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latin typeface="Calibri"/>
                          <a:ea typeface="Calibri"/>
                          <a:cs typeface="Times New Roman"/>
                        </a:rPr>
                        <a:t>Operador de audiovisual</a:t>
                      </a:r>
                    </a:p>
                  </a:txBody>
                  <a:tcPr marL="60237" marR="602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 startAt="5"/>
                      </a:pPr>
                      <a:r>
                        <a:rPr lang="es-MX" sz="1100" dirty="0">
                          <a:latin typeface="Calibri"/>
                          <a:ea typeface="Calibri"/>
                          <a:cs typeface="Times New Roman"/>
                        </a:rPr>
                        <a:t>Captura en el SIPEA el número de originales y número de copias según las especificaciones del académico.</a:t>
                      </a:r>
                    </a:p>
                  </a:txBody>
                  <a:tcPr marL="60237" marR="60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latin typeface="Calibri"/>
                          <a:ea typeface="Calibri"/>
                          <a:cs typeface="Times New Roman"/>
                        </a:rPr>
                        <a:t>Operador de audiovisual</a:t>
                      </a:r>
                    </a:p>
                  </a:txBody>
                  <a:tcPr marL="60237" marR="602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 startAt="6"/>
                      </a:pPr>
                      <a:r>
                        <a:rPr lang="es-MX" sz="1100" dirty="0">
                          <a:latin typeface="Calibri"/>
                          <a:ea typeface="Calibri"/>
                          <a:cs typeface="Times New Roman"/>
                        </a:rPr>
                        <a:t>Determina si procede a otorgar el servicio o no por exceder el número de copias permitidas.</a:t>
                      </a:r>
                    </a:p>
                  </a:txBody>
                  <a:tcPr marL="60237" marR="60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5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latin typeface="Calibri"/>
                          <a:ea typeface="Calibri"/>
                          <a:cs typeface="Times New Roman"/>
                        </a:rPr>
                        <a:t>Operador de audiovisual</a:t>
                      </a:r>
                    </a:p>
                  </a:txBody>
                  <a:tcPr marL="60237" marR="602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 startAt="7"/>
                      </a:pPr>
                      <a:r>
                        <a:rPr lang="es-MX" sz="1100" dirty="0">
                          <a:latin typeface="Calibri"/>
                          <a:ea typeface="Calibri"/>
                          <a:cs typeface="Times New Roman"/>
                        </a:rPr>
                        <a:t>Fotocopia material.</a:t>
                      </a:r>
                    </a:p>
                  </a:txBody>
                  <a:tcPr marL="60237" marR="60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5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latin typeface="Calibri"/>
                          <a:ea typeface="Calibri"/>
                          <a:cs typeface="Times New Roman"/>
                        </a:rPr>
                        <a:t>Operador de audiovisual</a:t>
                      </a:r>
                    </a:p>
                  </a:txBody>
                  <a:tcPr marL="60237" marR="602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 startAt="8"/>
                      </a:pPr>
                      <a:r>
                        <a:rPr lang="es-MX" sz="1100" dirty="0">
                          <a:latin typeface="Calibri"/>
                          <a:ea typeface="Calibri"/>
                          <a:cs typeface="Times New Roman"/>
                        </a:rPr>
                        <a:t>Entrega al académico</a:t>
                      </a:r>
                    </a:p>
                  </a:txBody>
                  <a:tcPr marL="60237" marR="60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0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>
                          <a:latin typeface="Calibri"/>
                          <a:ea typeface="Calibri"/>
                          <a:cs typeface="Times New Roman"/>
                        </a:rPr>
                        <a:t>Académico</a:t>
                      </a:r>
                    </a:p>
                  </a:txBody>
                  <a:tcPr marL="60237" marR="602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 startAt="9"/>
                      </a:pPr>
                      <a:r>
                        <a:rPr lang="es-MX" sz="1100" dirty="0">
                          <a:latin typeface="Calibri"/>
                          <a:ea typeface="Calibri"/>
                          <a:cs typeface="Times New Roman"/>
                        </a:rPr>
                        <a:t>Recibe su(s) original(es) y material fotocopiado.</a:t>
                      </a:r>
                    </a:p>
                  </a:txBody>
                  <a:tcPr marL="60237" marR="60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3 Rectángulo"/>
          <p:cNvSpPr/>
          <p:nvPr/>
        </p:nvSpPr>
        <p:spPr>
          <a:xfrm>
            <a:off x="539552" y="1340768"/>
            <a:ext cx="8045684" cy="665415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lIns="18901" tIns="9450" rIns="18901" bIns="9450">
            <a:spAutoFit/>
          </a:bodyPr>
          <a:lstStyle/>
          <a:p>
            <a:pPr algn="ctr" defTabSz="876300" eaLnBrk="0" hangingPunct="0">
              <a:defRPr/>
            </a:pPr>
            <a:r>
              <a:rPr lang="es-MX" sz="2000" b="1" cap="small" dirty="0" smtClean="0">
                <a:solidFill>
                  <a:schemeClr val="tx2">
                    <a:lumMod val="75000"/>
                  </a:schemeClr>
                </a:solidFill>
                <a:cs typeface="Arial" pitchFamily="34" charset="0"/>
              </a:rPr>
              <a:t>Ejemplo: Procedimiento de Fotocopiado</a:t>
            </a:r>
          </a:p>
          <a:p>
            <a:pPr algn="just" defTabSz="876300" eaLnBrk="0" hangingPunct="0">
              <a:defRPr/>
            </a:pPr>
            <a:endParaRPr lang="es-MX" sz="2200" b="1" cap="small" dirty="0" smtClean="0">
              <a:solidFill>
                <a:schemeClr val="tx2">
                  <a:lumMod val="75000"/>
                </a:schemeClr>
              </a:solidFill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1"/>
          <p:cNvSpPr txBox="1">
            <a:spLocks noChangeArrowheads="1"/>
          </p:cNvSpPr>
          <p:nvPr/>
        </p:nvSpPr>
        <p:spPr bwMode="auto">
          <a:xfrm>
            <a:off x="1619673" y="1921377"/>
            <a:ext cx="1440160" cy="3095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8901" tIns="9450" rIns="18901" bIns="9450">
            <a:spAutoFit/>
          </a:bodyPr>
          <a:lstStyle/>
          <a:p>
            <a:pPr defTabSz="181131">
              <a:lnSpc>
                <a:spcPts val="2150"/>
              </a:lnSpc>
              <a:buClr>
                <a:srgbClr val="FF0000"/>
              </a:buClr>
              <a:buSzPct val="120000"/>
              <a:defRPr/>
            </a:pPr>
            <a:r>
              <a:rPr lang="es-MX" sz="2400" b="1" cap="small" dirty="0" smtClean="0">
                <a:solidFill>
                  <a:schemeClr val="tx2">
                    <a:lumMod val="75000"/>
                  </a:schemeClr>
                </a:solidFill>
                <a:cs typeface="Arial" pitchFamily="34" charset="0"/>
              </a:rPr>
              <a:t>Ejercicio</a:t>
            </a:r>
            <a:endParaRPr lang="es-MX" sz="2400" b="1" cap="small" dirty="0">
              <a:solidFill>
                <a:schemeClr val="tx2">
                  <a:lumMod val="75000"/>
                </a:schemeClr>
              </a:solidFill>
              <a:cs typeface="Arial" pitchFamily="34" charset="0"/>
            </a:endParaRPr>
          </a:p>
        </p:txBody>
      </p:sp>
      <p:pic>
        <p:nvPicPr>
          <p:cNvPr id="3" name="2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643306" y="1428736"/>
            <a:ext cx="4094989" cy="3365461"/>
          </a:xfrm>
          <a:prstGeom prst="rect">
            <a:avLst/>
          </a:prstGeom>
        </p:spPr>
      </p:pic>
      <p:sp>
        <p:nvSpPr>
          <p:cNvPr id="4" name="Text Box 11"/>
          <p:cNvSpPr txBox="1">
            <a:spLocks noChangeArrowheads="1"/>
          </p:cNvSpPr>
          <p:nvPr/>
        </p:nvSpPr>
        <p:spPr bwMode="auto">
          <a:xfrm>
            <a:off x="714348" y="4143380"/>
            <a:ext cx="7128792" cy="1993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8901" tIns="9450" rIns="18901" bIns="9450">
            <a:spAutoFit/>
          </a:bodyPr>
          <a:lstStyle/>
          <a:p>
            <a:pPr defTabSz="181131">
              <a:lnSpc>
                <a:spcPts val="2150"/>
              </a:lnSpc>
              <a:buClr>
                <a:srgbClr val="FF0000"/>
              </a:buClr>
              <a:buSzPct val="120000"/>
              <a:defRPr/>
            </a:pPr>
            <a:endParaRPr lang="es-MX" sz="2000" dirty="0" smtClean="0">
              <a:ln w="12700">
                <a:noFill/>
                <a:prstDash val="solid"/>
              </a:ln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  <a:latin typeface="Arial" pitchFamily="34" charset="0"/>
              <a:cs typeface="Arial" pitchFamily="34" charset="0"/>
            </a:endParaRPr>
          </a:p>
          <a:p>
            <a:pPr marL="285750" indent="-285750" algn="just" defTabSz="181131">
              <a:lnSpc>
                <a:spcPts val="2150"/>
              </a:lnSpc>
              <a:buClr>
                <a:srgbClr val="FF0000"/>
              </a:buClr>
              <a:buSzPct val="120000"/>
              <a:buFont typeface="Arial" pitchFamily="34" charset="0"/>
              <a:buChar char="•"/>
              <a:defRPr/>
            </a:pPr>
            <a:r>
              <a:rPr lang="es-MX" sz="2000" dirty="0" smtClean="0">
                <a:ln w="12700">
                  <a:noFill/>
                  <a:prstDash val="solid"/>
                </a:ln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  <a:t>Formar equipos de 5 personas</a:t>
            </a:r>
          </a:p>
          <a:p>
            <a:pPr marL="285750" indent="-285750" algn="just" defTabSz="181131">
              <a:lnSpc>
                <a:spcPts val="2150"/>
              </a:lnSpc>
              <a:buClr>
                <a:srgbClr val="FF0000"/>
              </a:buClr>
              <a:buSzPct val="120000"/>
              <a:buFont typeface="Arial" pitchFamily="34" charset="0"/>
              <a:buChar char="•"/>
              <a:defRPr/>
            </a:pPr>
            <a:endParaRPr lang="es-MX" sz="2000" dirty="0" smtClean="0">
              <a:ln w="12700">
                <a:noFill/>
                <a:prstDash val="solid"/>
              </a:ln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  <a:latin typeface="Arial" pitchFamily="34" charset="0"/>
              <a:cs typeface="Arial" pitchFamily="34" charset="0"/>
            </a:endParaRPr>
          </a:p>
          <a:p>
            <a:pPr marL="285750" indent="-285750" algn="just" defTabSz="181131">
              <a:lnSpc>
                <a:spcPts val="2150"/>
              </a:lnSpc>
              <a:buClr>
                <a:srgbClr val="FF0000"/>
              </a:buClr>
              <a:buSzPct val="120000"/>
              <a:buFont typeface="Arial" pitchFamily="34" charset="0"/>
              <a:buChar char="•"/>
              <a:defRPr/>
            </a:pPr>
            <a:r>
              <a:rPr lang="es-MX" sz="2000" dirty="0" smtClean="0">
                <a:ln w="12700">
                  <a:noFill/>
                  <a:prstDash val="solid"/>
                </a:ln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  <a:t>Determinar y desarrollar un procedimiento de la vida cotidiana (25 minutos)</a:t>
            </a:r>
          </a:p>
          <a:p>
            <a:pPr marL="285750" indent="-285750" algn="just" defTabSz="181131">
              <a:lnSpc>
                <a:spcPts val="2150"/>
              </a:lnSpc>
              <a:buClr>
                <a:srgbClr val="FF0000"/>
              </a:buClr>
              <a:buSzPct val="120000"/>
              <a:buFont typeface="Arial" pitchFamily="34" charset="0"/>
              <a:buChar char="•"/>
              <a:defRPr/>
            </a:pPr>
            <a:endParaRPr lang="es-MX" sz="2000" dirty="0">
              <a:ln w="12700">
                <a:noFill/>
                <a:prstDash val="solid"/>
              </a:ln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  <a:latin typeface="Arial" pitchFamily="34" charset="0"/>
              <a:cs typeface="Arial" pitchFamily="34" charset="0"/>
            </a:endParaRPr>
          </a:p>
          <a:p>
            <a:pPr marL="285750" indent="-285750" algn="just" defTabSz="181131">
              <a:lnSpc>
                <a:spcPts val="2150"/>
              </a:lnSpc>
              <a:buClr>
                <a:srgbClr val="FF0000"/>
              </a:buClr>
              <a:buSzPct val="120000"/>
              <a:buFont typeface="Arial" pitchFamily="34" charset="0"/>
              <a:buChar char="•"/>
              <a:defRPr/>
            </a:pPr>
            <a:r>
              <a:rPr lang="es-MX" sz="2000" dirty="0" smtClean="0">
                <a:ln w="12700">
                  <a:noFill/>
                  <a:prstDash val="solid"/>
                </a:ln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  <a:t>Presentarlo</a:t>
            </a:r>
            <a:endParaRPr lang="es-MX" sz="1700" dirty="0">
              <a:ln w="12700">
                <a:noFill/>
                <a:prstDash val="solid"/>
              </a:ln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6929454" y="6500834"/>
            <a:ext cx="2071702" cy="369332"/>
          </a:xfrm>
          <a:prstGeom prst="rect">
            <a:avLst/>
          </a:prstGeom>
          <a:solidFill>
            <a:srgbClr val="133E73"/>
          </a:solidFill>
        </p:spPr>
        <p:txBody>
          <a:bodyPr wrap="square" rtlCol="0">
            <a:spAutoFit/>
          </a:bodyPr>
          <a:lstStyle/>
          <a:p>
            <a:r>
              <a:rPr lang="es-MX" dirty="0" smtClean="0">
                <a:solidFill>
                  <a:schemeClr val="bg1"/>
                </a:solidFill>
              </a:rPr>
              <a:t>6 de junio de 2013</a:t>
            </a:r>
            <a:endParaRPr lang="es-MX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1"/>
          <p:cNvSpPr txBox="1">
            <a:spLocks noChangeArrowheads="1"/>
          </p:cNvSpPr>
          <p:nvPr/>
        </p:nvSpPr>
        <p:spPr bwMode="auto">
          <a:xfrm>
            <a:off x="1619673" y="1921377"/>
            <a:ext cx="1440160" cy="3095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8901" tIns="9450" rIns="18901" bIns="9450">
            <a:spAutoFit/>
          </a:bodyPr>
          <a:lstStyle/>
          <a:p>
            <a:pPr defTabSz="181131">
              <a:lnSpc>
                <a:spcPts val="2150"/>
              </a:lnSpc>
              <a:buClr>
                <a:srgbClr val="FF0000"/>
              </a:buClr>
              <a:buSzPct val="120000"/>
              <a:defRPr/>
            </a:pPr>
            <a:r>
              <a:rPr lang="es-MX" sz="2400" b="1" cap="small" dirty="0" smtClean="0">
                <a:solidFill>
                  <a:schemeClr val="tx2">
                    <a:lumMod val="75000"/>
                  </a:schemeClr>
                </a:solidFill>
                <a:cs typeface="Arial" pitchFamily="34" charset="0"/>
              </a:rPr>
              <a:t>Tarea</a:t>
            </a:r>
            <a:endParaRPr lang="es-MX" sz="2400" b="1" cap="small" dirty="0">
              <a:solidFill>
                <a:schemeClr val="tx2">
                  <a:lumMod val="75000"/>
                </a:schemeClr>
              </a:solidFill>
              <a:cs typeface="Arial" pitchFamily="34" charset="0"/>
            </a:endParaRPr>
          </a:p>
        </p:txBody>
      </p:sp>
      <p:pic>
        <p:nvPicPr>
          <p:cNvPr id="3" name="2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580112" y="1484784"/>
            <a:ext cx="3731054" cy="3066362"/>
          </a:xfrm>
          <a:prstGeom prst="rect">
            <a:avLst/>
          </a:prstGeom>
        </p:spPr>
      </p:pic>
      <p:sp>
        <p:nvSpPr>
          <p:cNvPr id="4" name="Text Box 11"/>
          <p:cNvSpPr txBox="1">
            <a:spLocks noChangeArrowheads="1"/>
          </p:cNvSpPr>
          <p:nvPr/>
        </p:nvSpPr>
        <p:spPr bwMode="auto">
          <a:xfrm>
            <a:off x="413090" y="2492896"/>
            <a:ext cx="5857916" cy="34046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8901" tIns="9450" rIns="18901" bIns="9450">
            <a:spAutoFit/>
          </a:bodyPr>
          <a:lstStyle/>
          <a:p>
            <a:pPr defTabSz="181131">
              <a:lnSpc>
                <a:spcPts val="2150"/>
              </a:lnSpc>
              <a:buClr>
                <a:srgbClr val="FF0000"/>
              </a:buClr>
              <a:buSzPct val="120000"/>
              <a:defRPr/>
            </a:pPr>
            <a:r>
              <a:rPr lang="es-MX" sz="2000" dirty="0" smtClean="0">
                <a:ln w="12700">
                  <a:noFill/>
                  <a:prstDash val="solid"/>
                </a:ln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  <a:t>Para cada uno de los procedimientos seleccionados en su área, elaborar:</a:t>
            </a:r>
          </a:p>
          <a:p>
            <a:pPr marL="457200" indent="-457200" defTabSz="181131">
              <a:lnSpc>
                <a:spcPts val="2150"/>
              </a:lnSpc>
              <a:buClr>
                <a:srgbClr val="FF0000"/>
              </a:buClr>
              <a:buSzPct val="120000"/>
              <a:buFont typeface="Wingdings" pitchFamily="2" charset="2"/>
              <a:buChar char="ü"/>
              <a:defRPr/>
            </a:pPr>
            <a:endParaRPr lang="es-MX" sz="2000" dirty="0" smtClean="0">
              <a:ln w="12700">
                <a:noFill/>
                <a:prstDash val="solid"/>
              </a:ln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  <a:latin typeface="Arial" pitchFamily="34" charset="0"/>
              <a:cs typeface="Arial" pitchFamily="34" charset="0"/>
            </a:endParaRPr>
          </a:p>
          <a:p>
            <a:pPr marL="457200" indent="-457200" defTabSz="181131">
              <a:lnSpc>
                <a:spcPts val="2150"/>
              </a:lnSpc>
              <a:buClr>
                <a:srgbClr val="FF0000"/>
              </a:buClr>
              <a:buSzPct val="120000"/>
              <a:buFont typeface="Wingdings" pitchFamily="2" charset="2"/>
              <a:buChar char="ü"/>
              <a:defRPr/>
            </a:pPr>
            <a:r>
              <a:rPr lang="es-MX" sz="2000" dirty="0" smtClean="0">
                <a:ln w="12700">
                  <a:noFill/>
                  <a:prstDash val="solid"/>
                </a:ln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  <a:t>Título</a:t>
            </a:r>
          </a:p>
          <a:p>
            <a:pPr marL="457200" indent="-457200" defTabSz="181131">
              <a:lnSpc>
                <a:spcPts val="2150"/>
              </a:lnSpc>
              <a:buClr>
                <a:srgbClr val="FF0000"/>
              </a:buClr>
              <a:buSzPct val="120000"/>
              <a:buFont typeface="Wingdings" pitchFamily="2" charset="2"/>
              <a:buChar char="ü"/>
              <a:defRPr/>
            </a:pPr>
            <a:r>
              <a:rPr lang="es-MX" sz="2000" dirty="0" smtClean="0">
                <a:ln w="12700">
                  <a:noFill/>
                  <a:prstDash val="solid"/>
                </a:ln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  <a:t>Objetivo</a:t>
            </a:r>
          </a:p>
          <a:p>
            <a:pPr marL="457200" indent="-457200" defTabSz="181131">
              <a:lnSpc>
                <a:spcPts val="2150"/>
              </a:lnSpc>
              <a:buClr>
                <a:srgbClr val="FF0000"/>
              </a:buClr>
              <a:buSzPct val="120000"/>
              <a:buFont typeface="Wingdings" pitchFamily="2" charset="2"/>
              <a:buChar char="ü"/>
              <a:defRPr/>
            </a:pPr>
            <a:r>
              <a:rPr lang="es-MX" sz="2000" dirty="0" smtClean="0">
                <a:ln w="12700">
                  <a:noFill/>
                  <a:prstDash val="solid"/>
                </a:ln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  <a:t>Alcance</a:t>
            </a:r>
          </a:p>
          <a:p>
            <a:pPr marL="457200" indent="-457200" defTabSz="181131">
              <a:lnSpc>
                <a:spcPts val="2150"/>
              </a:lnSpc>
              <a:buClr>
                <a:srgbClr val="FF0000"/>
              </a:buClr>
              <a:buSzPct val="120000"/>
              <a:buFont typeface="Wingdings" pitchFamily="2" charset="2"/>
              <a:buChar char="ü"/>
              <a:defRPr/>
            </a:pPr>
            <a:r>
              <a:rPr lang="es-MX" sz="2000" dirty="0" smtClean="0">
                <a:ln w="12700">
                  <a:noFill/>
                  <a:prstDash val="solid"/>
                </a:ln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  <a:t>Normas de operación</a:t>
            </a:r>
          </a:p>
          <a:p>
            <a:pPr marL="457200" indent="-457200" defTabSz="181131">
              <a:lnSpc>
                <a:spcPts val="2150"/>
              </a:lnSpc>
              <a:buClr>
                <a:srgbClr val="FF0000"/>
              </a:buClr>
              <a:buSzPct val="120000"/>
              <a:buFont typeface="Wingdings" pitchFamily="2" charset="2"/>
              <a:buChar char="ü"/>
              <a:defRPr/>
            </a:pPr>
            <a:r>
              <a:rPr lang="es-MX" sz="2000" dirty="0" smtClean="0">
                <a:ln w="12700">
                  <a:noFill/>
                  <a:prstDash val="solid"/>
                </a:ln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  <a:t>Descripción narrativa</a:t>
            </a:r>
          </a:p>
          <a:p>
            <a:pPr marL="457200" indent="-457200" defTabSz="181131">
              <a:lnSpc>
                <a:spcPts val="2150"/>
              </a:lnSpc>
              <a:buClr>
                <a:srgbClr val="FF0000"/>
              </a:buClr>
              <a:buSzPct val="120000"/>
              <a:buFont typeface="Wingdings" pitchFamily="2" charset="2"/>
              <a:buChar char="ü"/>
              <a:defRPr/>
            </a:pPr>
            <a:endParaRPr lang="es-MX" sz="2000" dirty="0">
              <a:ln w="12700">
                <a:noFill/>
                <a:prstDash val="solid"/>
              </a:ln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  <a:latin typeface="Arial" pitchFamily="34" charset="0"/>
              <a:cs typeface="Arial" pitchFamily="34" charset="0"/>
            </a:endParaRPr>
          </a:p>
          <a:p>
            <a:pPr defTabSz="181131">
              <a:lnSpc>
                <a:spcPts val="2150"/>
              </a:lnSpc>
              <a:buClr>
                <a:srgbClr val="FF0000"/>
              </a:buClr>
              <a:buSzPct val="120000"/>
              <a:defRPr/>
            </a:pPr>
            <a:r>
              <a:rPr lang="es-MX" sz="2000" dirty="0" smtClean="0">
                <a:ln w="12700">
                  <a:noFill/>
                  <a:prstDash val="solid"/>
                </a:ln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  <a:t>Entrega: </a:t>
            </a:r>
            <a:r>
              <a:rPr lang="es-MX" dirty="0" smtClean="0">
                <a:ln w="12700">
                  <a:noFill/>
                  <a:prstDash val="solid"/>
                </a:ln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  <a:t>Taller con SEA-DGPO </a:t>
            </a:r>
          </a:p>
          <a:p>
            <a:pPr defTabSz="181131">
              <a:lnSpc>
                <a:spcPts val="2150"/>
              </a:lnSpc>
              <a:buClr>
                <a:srgbClr val="FF0000"/>
              </a:buClr>
              <a:buSzPct val="120000"/>
              <a:defRPr/>
            </a:pPr>
            <a:r>
              <a:rPr lang="es-MX" dirty="0">
                <a:ln w="12700">
                  <a:noFill/>
                  <a:prstDash val="solid"/>
                </a:ln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  <a:t>	</a:t>
            </a:r>
            <a:r>
              <a:rPr lang="es-MX" dirty="0" smtClean="0">
                <a:ln w="12700">
                  <a:noFill/>
                  <a:prstDash val="solid"/>
                </a:ln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  <a:t>					26 de junio de 2013</a:t>
            </a:r>
          </a:p>
          <a:p>
            <a:pPr defTabSz="181131">
              <a:lnSpc>
                <a:spcPts val="2150"/>
              </a:lnSpc>
              <a:buClr>
                <a:srgbClr val="FF0000"/>
              </a:buClr>
              <a:buSzPct val="120000"/>
              <a:defRPr/>
            </a:pPr>
            <a:r>
              <a:rPr lang="es-MX" dirty="0">
                <a:ln w="12700">
                  <a:noFill/>
                  <a:prstDash val="solid"/>
                </a:ln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  <a:t>	</a:t>
            </a:r>
            <a:r>
              <a:rPr lang="es-MX" dirty="0" smtClean="0">
                <a:ln w="12700">
                  <a:noFill/>
                  <a:prstDash val="solid"/>
                </a:ln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  <a:t>					U-310 de 11:00 a 13:00 </a:t>
            </a:r>
            <a:r>
              <a:rPr lang="es-MX" dirty="0" err="1" smtClean="0">
                <a:ln w="12700">
                  <a:noFill/>
                  <a:prstDash val="solid"/>
                </a:ln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  <a:t>hrs</a:t>
            </a:r>
            <a:endParaRPr lang="es-MX" dirty="0" smtClean="0">
              <a:ln w="12700">
                <a:noFill/>
                <a:prstDash val="solid"/>
              </a:ln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6929454" y="6500834"/>
            <a:ext cx="2071702" cy="369332"/>
          </a:xfrm>
          <a:prstGeom prst="rect">
            <a:avLst/>
          </a:prstGeom>
          <a:solidFill>
            <a:srgbClr val="133E73"/>
          </a:solidFill>
        </p:spPr>
        <p:txBody>
          <a:bodyPr wrap="square" rtlCol="0">
            <a:spAutoFit/>
          </a:bodyPr>
          <a:lstStyle/>
          <a:p>
            <a:r>
              <a:rPr lang="es-MX" dirty="0" smtClean="0">
                <a:solidFill>
                  <a:schemeClr val="bg1"/>
                </a:solidFill>
              </a:rPr>
              <a:t>6 de junio de 2013</a:t>
            </a:r>
            <a:endParaRPr lang="es-MX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1"/>
          <p:cNvSpPr txBox="1">
            <a:spLocks noChangeArrowheads="1"/>
          </p:cNvSpPr>
          <p:nvPr/>
        </p:nvSpPr>
        <p:spPr bwMode="auto">
          <a:xfrm>
            <a:off x="719572" y="1770770"/>
            <a:ext cx="1440160" cy="3095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8901" tIns="9450" rIns="18901" bIns="9450">
            <a:spAutoFit/>
          </a:bodyPr>
          <a:lstStyle/>
          <a:p>
            <a:pPr defTabSz="181131">
              <a:lnSpc>
                <a:spcPts val="2150"/>
              </a:lnSpc>
              <a:buClr>
                <a:srgbClr val="FF0000"/>
              </a:buClr>
              <a:buSzPct val="120000"/>
              <a:defRPr/>
            </a:pPr>
            <a:r>
              <a:rPr lang="es-MX" sz="2400" b="1" cap="small" dirty="0" smtClean="0">
                <a:solidFill>
                  <a:schemeClr val="tx2">
                    <a:lumMod val="75000"/>
                  </a:schemeClr>
                </a:solidFill>
                <a:cs typeface="Arial" pitchFamily="34" charset="0"/>
              </a:rPr>
              <a:t>Tarea</a:t>
            </a:r>
            <a:endParaRPr lang="es-MX" sz="2400" b="1" cap="small" dirty="0">
              <a:solidFill>
                <a:schemeClr val="tx2">
                  <a:lumMod val="75000"/>
                </a:schemeClr>
              </a:solidFill>
              <a:cs typeface="Arial" pitchFamily="34" charset="0"/>
            </a:endParaRPr>
          </a:p>
        </p:txBody>
      </p:sp>
      <p:pic>
        <p:nvPicPr>
          <p:cNvPr id="3" name="2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23528" y="2222590"/>
            <a:ext cx="2232248" cy="1834570"/>
          </a:xfrm>
          <a:prstGeom prst="rect">
            <a:avLst/>
          </a:prstGeom>
        </p:spPr>
      </p:pic>
      <p:sp>
        <p:nvSpPr>
          <p:cNvPr id="4" name="Text Box 11"/>
          <p:cNvSpPr txBox="1">
            <a:spLocks noChangeArrowheads="1"/>
          </p:cNvSpPr>
          <p:nvPr/>
        </p:nvSpPr>
        <p:spPr bwMode="auto">
          <a:xfrm>
            <a:off x="2571736" y="1500174"/>
            <a:ext cx="5688632" cy="3968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8901" tIns="9450" rIns="18901" bIns="9450">
            <a:spAutoFit/>
          </a:bodyPr>
          <a:lstStyle/>
          <a:p>
            <a:pPr defTabSz="181131">
              <a:lnSpc>
                <a:spcPts val="2150"/>
              </a:lnSpc>
              <a:buClr>
                <a:srgbClr val="FF0000"/>
              </a:buClr>
              <a:buSzPct val="120000"/>
              <a:defRPr/>
            </a:pPr>
            <a:endParaRPr lang="es-MX" sz="2000" dirty="0" smtClean="0">
              <a:ln w="12700">
                <a:noFill/>
                <a:prstDash val="solid"/>
              </a:ln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  <a:latin typeface="Arial" pitchFamily="34" charset="0"/>
              <a:cs typeface="Arial" pitchFamily="34" charset="0"/>
            </a:endParaRPr>
          </a:p>
          <a:p>
            <a:pPr defTabSz="181131">
              <a:lnSpc>
                <a:spcPts val="2150"/>
              </a:lnSpc>
              <a:buClr>
                <a:srgbClr val="FF0000"/>
              </a:buClr>
              <a:buSzPct val="120000"/>
              <a:defRPr/>
            </a:pPr>
            <a:endParaRPr lang="es-MX" sz="2000" dirty="0">
              <a:ln w="12700">
                <a:noFill/>
                <a:prstDash val="solid"/>
              </a:ln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  <a:latin typeface="Arial" pitchFamily="34" charset="0"/>
              <a:cs typeface="Arial" pitchFamily="34" charset="0"/>
            </a:endParaRPr>
          </a:p>
          <a:p>
            <a:pPr defTabSz="181131">
              <a:lnSpc>
                <a:spcPts val="2150"/>
              </a:lnSpc>
              <a:buClr>
                <a:srgbClr val="FF0000"/>
              </a:buClr>
              <a:buSzPct val="120000"/>
              <a:defRPr/>
            </a:pPr>
            <a:r>
              <a:rPr lang="es-MX" sz="2200" b="1" dirty="0" smtClean="0">
                <a:ln w="12700">
                  <a:noFill/>
                  <a:prstDash val="solid"/>
                </a:ln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  <a:t>Enviar a los correos electrónicos:  </a:t>
            </a:r>
            <a:endParaRPr lang="es-MX" sz="2200" b="1" dirty="0">
              <a:ln w="12700">
                <a:noFill/>
                <a:prstDash val="solid"/>
              </a:ln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  <a:latin typeface="Arial" pitchFamily="34" charset="0"/>
              <a:cs typeface="Arial" pitchFamily="34" charset="0"/>
            </a:endParaRPr>
          </a:p>
          <a:p>
            <a:pPr defTabSz="181131">
              <a:lnSpc>
                <a:spcPts val="2150"/>
              </a:lnSpc>
              <a:buClr>
                <a:srgbClr val="FF0000"/>
              </a:buClr>
              <a:buSzPct val="120000"/>
              <a:defRPr/>
            </a:pPr>
            <a:endParaRPr lang="es-MX" sz="2200" b="1" dirty="0">
              <a:ln w="12700">
                <a:noFill/>
                <a:prstDash val="solid"/>
              </a:ln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  <a:latin typeface="Arial" pitchFamily="34" charset="0"/>
              <a:cs typeface="Arial" pitchFamily="34" charset="0"/>
            </a:endParaRPr>
          </a:p>
          <a:p>
            <a:pPr defTabSz="181131">
              <a:lnSpc>
                <a:spcPts val="2150"/>
              </a:lnSpc>
              <a:buClr>
                <a:srgbClr val="FF0000"/>
              </a:buClr>
              <a:buSzPct val="120000"/>
              <a:defRPr/>
            </a:pPr>
            <a:r>
              <a:rPr lang="es-MX" sz="2200" b="1" dirty="0">
                <a:ln w="12700">
                  <a:noFill/>
                  <a:prstDash val="solid"/>
                </a:ln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  <a:t>Lic. Claudia Cervantes: </a:t>
            </a:r>
            <a:r>
              <a:rPr lang="es-MX" sz="2200" b="1" dirty="0" smtClean="0">
                <a:ln w="12700">
                  <a:noFill/>
                  <a:prstDash val="solid"/>
                </a:ln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  <a:hlinkClick r:id="rId4"/>
              </a:rPr>
              <a:t>claudia.cervantes@safi.unam.mx</a:t>
            </a:r>
            <a:endParaRPr lang="es-MX" sz="2200" b="1" dirty="0" smtClean="0">
              <a:ln w="12700">
                <a:noFill/>
                <a:prstDash val="solid"/>
              </a:ln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  <a:latin typeface="Arial" pitchFamily="34" charset="0"/>
              <a:cs typeface="Arial" pitchFamily="34" charset="0"/>
            </a:endParaRPr>
          </a:p>
          <a:p>
            <a:pPr defTabSz="181131">
              <a:lnSpc>
                <a:spcPts val="2150"/>
              </a:lnSpc>
              <a:buClr>
                <a:srgbClr val="FF0000"/>
              </a:buClr>
              <a:buSzPct val="120000"/>
              <a:defRPr/>
            </a:pPr>
            <a:endParaRPr lang="es-MX" sz="2200" b="1" dirty="0" smtClean="0">
              <a:ln w="12700">
                <a:noFill/>
                <a:prstDash val="solid"/>
              </a:ln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  <a:latin typeface="Arial" pitchFamily="34" charset="0"/>
              <a:cs typeface="Arial" pitchFamily="34" charset="0"/>
            </a:endParaRPr>
          </a:p>
          <a:p>
            <a:pPr defTabSz="181131">
              <a:lnSpc>
                <a:spcPts val="2150"/>
              </a:lnSpc>
              <a:buClr>
                <a:srgbClr val="FF0000"/>
              </a:buClr>
              <a:buSzPct val="120000"/>
              <a:defRPr/>
            </a:pPr>
            <a:endParaRPr lang="es-MX" sz="2200" b="1" dirty="0" smtClean="0">
              <a:ln w="12700">
                <a:noFill/>
                <a:prstDash val="solid"/>
              </a:ln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  <a:latin typeface="Arial" pitchFamily="34" charset="0"/>
              <a:cs typeface="Arial" pitchFamily="34" charset="0"/>
            </a:endParaRPr>
          </a:p>
          <a:p>
            <a:pPr defTabSz="181131">
              <a:lnSpc>
                <a:spcPts val="2150"/>
              </a:lnSpc>
              <a:buClr>
                <a:srgbClr val="FF0000"/>
              </a:buClr>
              <a:buSzPct val="120000"/>
              <a:defRPr/>
            </a:pPr>
            <a:r>
              <a:rPr lang="es-MX" sz="2200" b="1" dirty="0" smtClean="0">
                <a:ln w="12700">
                  <a:noFill/>
                  <a:prstDash val="solid"/>
                </a:ln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  <a:t>con </a:t>
            </a:r>
            <a:r>
              <a:rPr lang="es-MX" sz="2200" b="1" dirty="0">
                <a:ln w="12700">
                  <a:noFill/>
                  <a:prstDash val="solid"/>
                </a:ln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  <a:t>copia para el </a:t>
            </a:r>
          </a:p>
          <a:p>
            <a:pPr defTabSz="181131">
              <a:lnSpc>
                <a:spcPts val="2150"/>
              </a:lnSpc>
              <a:buClr>
                <a:srgbClr val="FF0000"/>
              </a:buClr>
              <a:buSzPct val="120000"/>
              <a:defRPr/>
            </a:pPr>
            <a:endParaRPr lang="es-MX" sz="2200" b="1" dirty="0" smtClean="0">
              <a:ln w="12700">
                <a:noFill/>
                <a:prstDash val="solid"/>
              </a:ln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  <a:latin typeface="Arial" pitchFamily="34" charset="0"/>
              <a:cs typeface="Arial" pitchFamily="34" charset="0"/>
            </a:endParaRPr>
          </a:p>
          <a:p>
            <a:pPr defTabSz="181131">
              <a:lnSpc>
                <a:spcPts val="2150"/>
              </a:lnSpc>
              <a:buClr>
                <a:srgbClr val="FF0000"/>
              </a:buClr>
              <a:buSzPct val="120000"/>
              <a:defRPr/>
            </a:pPr>
            <a:r>
              <a:rPr lang="es-MX" sz="2200" b="1" dirty="0" smtClean="0">
                <a:ln w="12700">
                  <a:noFill/>
                  <a:prstDash val="solid"/>
                </a:ln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  <a:t>Dr</a:t>
            </a:r>
            <a:r>
              <a:rPr lang="es-MX" sz="2200" b="1" dirty="0">
                <a:ln w="12700">
                  <a:noFill/>
                  <a:prstDash val="solid"/>
                </a:ln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  <a:t>. Adrián </a:t>
            </a:r>
            <a:r>
              <a:rPr lang="es-MX" sz="2200" b="1" dirty="0" smtClean="0">
                <a:ln w="12700">
                  <a:noFill/>
                  <a:prstDash val="solid"/>
                </a:ln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  <a:t>Espinosa </a:t>
            </a:r>
            <a:r>
              <a:rPr lang="es-MX" sz="2200" b="1" dirty="0">
                <a:ln w="12700">
                  <a:noFill/>
                  <a:prstDash val="solid"/>
                </a:ln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  <a:t>correo: </a:t>
            </a:r>
            <a:r>
              <a:rPr lang="es-MX" sz="2200" b="1" dirty="0" smtClean="0">
                <a:ln w="12700">
                  <a:noFill/>
                  <a:prstDash val="solid"/>
                </a:ln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  <a:hlinkClick r:id="rId5"/>
              </a:rPr>
              <a:t>adrianeb@unam.mx</a:t>
            </a:r>
            <a:endParaRPr lang="es-MX" sz="2200" b="1" dirty="0" smtClean="0">
              <a:ln w="12700">
                <a:noFill/>
                <a:prstDash val="solid"/>
              </a:ln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  <a:latin typeface="Arial" pitchFamily="34" charset="0"/>
              <a:cs typeface="Arial" pitchFamily="34" charset="0"/>
            </a:endParaRPr>
          </a:p>
          <a:p>
            <a:pPr defTabSz="181131">
              <a:lnSpc>
                <a:spcPts val="2150"/>
              </a:lnSpc>
              <a:buClr>
                <a:srgbClr val="FF0000"/>
              </a:buClr>
              <a:buSzPct val="120000"/>
              <a:defRPr/>
            </a:pPr>
            <a:endParaRPr lang="es-MX" sz="2200" b="1" dirty="0">
              <a:ln w="12700">
                <a:noFill/>
                <a:prstDash val="solid"/>
              </a:ln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  <a:latin typeface="Arial" pitchFamily="34" charset="0"/>
              <a:cs typeface="Arial" pitchFamily="34" charset="0"/>
            </a:endParaRPr>
          </a:p>
          <a:p>
            <a:pPr defTabSz="181131">
              <a:lnSpc>
                <a:spcPts val="2150"/>
              </a:lnSpc>
              <a:buClr>
                <a:srgbClr val="FF0000"/>
              </a:buClr>
              <a:buSzPct val="120000"/>
              <a:defRPr/>
            </a:pPr>
            <a:endParaRPr lang="es-MX" sz="2200" b="1" dirty="0">
              <a:ln w="12700">
                <a:noFill/>
                <a:prstDash val="solid"/>
              </a:ln>
              <a:solidFill>
                <a:schemeClr val="bg1"/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6929454" y="6500834"/>
            <a:ext cx="2071702" cy="369332"/>
          </a:xfrm>
          <a:prstGeom prst="rect">
            <a:avLst/>
          </a:prstGeom>
          <a:solidFill>
            <a:srgbClr val="133E73"/>
          </a:solidFill>
        </p:spPr>
        <p:txBody>
          <a:bodyPr wrap="square" rtlCol="0">
            <a:spAutoFit/>
          </a:bodyPr>
          <a:lstStyle/>
          <a:p>
            <a:r>
              <a:rPr lang="es-MX" dirty="0" smtClean="0">
                <a:solidFill>
                  <a:schemeClr val="bg1"/>
                </a:solidFill>
              </a:rPr>
              <a:t>6 de junio de 2013</a:t>
            </a:r>
            <a:endParaRPr lang="es-MX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01122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http://fc02.deviantart.net/fs71/i/2010/157/6/a/Perspective_Grid_2_by_Hunchdebunch.jp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21408930">
            <a:off x="1878806" y="2910069"/>
            <a:ext cx="4561188" cy="3471009"/>
          </a:xfrm>
          <a:prstGeom prst="rect">
            <a:avLst/>
          </a:prstGeom>
          <a:noFill/>
          <a:effectLst>
            <a:softEdge rad="6350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6 CuadroTexto"/>
          <p:cNvSpPr txBox="1"/>
          <p:nvPr/>
        </p:nvSpPr>
        <p:spPr>
          <a:xfrm>
            <a:off x="971600" y="2204864"/>
            <a:ext cx="7488832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3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Gracias </a:t>
            </a:r>
            <a:r>
              <a:rPr lang="en-US" sz="43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por</a:t>
            </a:r>
            <a:r>
              <a:rPr lang="en-US" sz="43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3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su</a:t>
            </a:r>
            <a:r>
              <a:rPr lang="en-US" sz="43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3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atención</a:t>
            </a:r>
            <a:endParaRPr lang="es-MX" sz="43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6" name="Picture 4" descr="http://farm3.staticflickr.com/2755/4086890591_5fae5961a3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092905" y="3269831"/>
            <a:ext cx="4555938" cy="3416954"/>
          </a:xfrm>
          <a:prstGeom prst="rect">
            <a:avLst/>
          </a:prstGeom>
          <a:noFill/>
          <a:effectLst>
            <a:softEdge rad="6350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4 CuadroTexto"/>
          <p:cNvSpPr txBox="1"/>
          <p:nvPr/>
        </p:nvSpPr>
        <p:spPr>
          <a:xfrm>
            <a:off x="6929454" y="6500834"/>
            <a:ext cx="2071702" cy="369332"/>
          </a:xfrm>
          <a:prstGeom prst="rect">
            <a:avLst/>
          </a:prstGeom>
          <a:solidFill>
            <a:srgbClr val="133E73"/>
          </a:solidFill>
        </p:spPr>
        <p:txBody>
          <a:bodyPr wrap="square" rtlCol="0">
            <a:spAutoFit/>
          </a:bodyPr>
          <a:lstStyle/>
          <a:p>
            <a:r>
              <a:rPr lang="es-MX" dirty="0" smtClean="0">
                <a:solidFill>
                  <a:schemeClr val="bg1"/>
                </a:solidFill>
              </a:rPr>
              <a:t>6 de junio de 2013</a:t>
            </a:r>
            <a:endParaRPr lang="es-MX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71604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179512" y="2492896"/>
            <a:ext cx="8784976" cy="1681078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lIns="18901" tIns="9450" rIns="18901" bIns="9450">
            <a:spAutoFit/>
          </a:bodyPr>
          <a:lstStyle>
            <a:defPPr>
              <a:defRPr lang="es-ES"/>
            </a:defPPr>
            <a:lvl1pPr defTabSz="876300" eaLnBrk="0" hangingPunct="0">
              <a:defRPr sz="1800" b="1" cap="small">
                <a:latin typeface="Calibri" pitchFamily="34" charset="0"/>
                <a:cs typeface="Calibri" pitchFamily="34" charset="0"/>
              </a:defRPr>
            </a:lvl1pPr>
          </a:lstStyle>
          <a:p>
            <a:pPr algn="ctr">
              <a:defRPr/>
            </a:pPr>
            <a:r>
              <a:rPr lang="es-MX" sz="3600" dirty="0" smtClean="0">
                <a:solidFill>
                  <a:schemeClr val="tx2">
                    <a:lumMod val="75000"/>
                  </a:schemeClr>
                </a:solidFill>
              </a:rPr>
              <a:t>Basado en la</a:t>
            </a:r>
          </a:p>
          <a:p>
            <a:pPr algn="ctr">
              <a:defRPr/>
            </a:pPr>
            <a:r>
              <a:rPr lang="es-MX" sz="3600" dirty="0" smtClean="0">
                <a:solidFill>
                  <a:schemeClr val="tx2">
                    <a:lumMod val="75000"/>
                  </a:schemeClr>
                </a:solidFill>
              </a:rPr>
              <a:t>Guía Técnica para la Elaboración de Manuales de Procedimientos</a:t>
            </a:r>
          </a:p>
        </p:txBody>
      </p:sp>
      <p:sp>
        <p:nvSpPr>
          <p:cNvPr id="4" name="3 CuadroTexto"/>
          <p:cNvSpPr txBox="1"/>
          <p:nvPr/>
        </p:nvSpPr>
        <p:spPr>
          <a:xfrm>
            <a:off x="6929454" y="6500834"/>
            <a:ext cx="2071702" cy="369332"/>
          </a:xfrm>
          <a:prstGeom prst="rect">
            <a:avLst/>
          </a:prstGeom>
          <a:solidFill>
            <a:srgbClr val="133E73"/>
          </a:solidFill>
        </p:spPr>
        <p:txBody>
          <a:bodyPr wrap="square" rtlCol="0">
            <a:spAutoFit/>
          </a:bodyPr>
          <a:lstStyle/>
          <a:p>
            <a:r>
              <a:rPr lang="es-MX" dirty="0" smtClean="0">
                <a:solidFill>
                  <a:schemeClr val="bg1"/>
                </a:solidFill>
              </a:rPr>
              <a:t>6 de junio de 2013</a:t>
            </a:r>
            <a:endParaRPr lang="es-MX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785786" y="2214554"/>
            <a:ext cx="8064895" cy="573082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lIns="18901" tIns="9450" rIns="18901" bIns="9450">
            <a:spAutoFit/>
          </a:bodyPr>
          <a:lstStyle>
            <a:defPPr>
              <a:defRPr lang="es-ES"/>
            </a:defPPr>
            <a:lvl1pPr defTabSz="876300" eaLnBrk="0" hangingPunct="0">
              <a:defRPr sz="1800" b="1" cap="small">
                <a:latin typeface="Calibri" pitchFamily="34" charset="0"/>
                <a:cs typeface="Calibri" pitchFamily="34" charset="0"/>
              </a:defRPr>
            </a:lvl1pPr>
          </a:lstStyle>
          <a:p>
            <a:pPr algn="ctr">
              <a:defRPr/>
            </a:pPr>
            <a:r>
              <a:rPr lang="es-MX" sz="3600" dirty="0" smtClean="0">
                <a:solidFill>
                  <a:schemeClr val="tx2">
                    <a:lumMod val="75000"/>
                  </a:schemeClr>
                </a:solidFill>
              </a:rPr>
              <a:t>Procedimiento</a:t>
            </a:r>
            <a:endParaRPr lang="es-MX" sz="3600" i="1" dirty="0" smtClean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8436" name="4 Rectángulo"/>
          <p:cNvSpPr>
            <a:spLocks noChangeArrowheads="1"/>
          </p:cNvSpPr>
          <p:nvPr/>
        </p:nvSpPr>
        <p:spPr bwMode="auto">
          <a:xfrm>
            <a:off x="642910" y="3571876"/>
            <a:ext cx="8065145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just"/>
            <a:r>
              <a:rPr lang="es-MX" sz="2000" dirty="0" smtClean="0"/>
              <a:t>Es una serie de actividades relacionadas entre sí y ordenadas cronológicamente, que muestran la forma establecida en que se realiza un trabajo determinado, explicando en forma clara y precisa quién, qué, cómo, cuándo, dónde y con qué se realiza cada una de las actividades.</a:t>
            </a:r>
            <a:endParaRPr lang="es-MX" sz="2000" dirty="0"/>
          </a:p>
        </p:txBody>
      </p:sp>
      <p:sp>
        <p:nvSpPr>
          <p:cNvPr id="4" name="3 CuadroTexto"/>
          <p:cNvSpPr txBox="1"/>
          <p:nvPr/>
        </p:nvSpPr>
        <p:spPr>
          <a:xfrm>
            <a:off x="6929454" y="6500834"/>
            <a:ext cx="2071702" cy="369332"/>
          </a:xfrm>
          <a:prstGeom prst="rect">
            <a:avLst/>
          </a:prstGeom>
          <a:solidFill>
            <a:srgbClr val="133E73"/>
          </a:solidFill>
        </p:spPr>
        <p:txBody>
          <a:bodyPr wrap="square" rtlCol="0">
            <a:spAutoFit/>
          </a:bodyPr>
          <a:lstStyle/>
          <a:p>
            <a:r>
              <a:rPr lang="es-MX" dirty="0" smtClean="0">
                <a:solidFill>
                  <a:schemeClr val="bg1"/>
                </a:solidFill>
              </a:rPr>
              <a:t>6 de junio de 2013</a:t>
            </a:r>
            <a:endParaRPr lang="es-MX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571472" y="2071678"/>
            <a:ext cx="7935326" cy="2296631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lIns="18901" tIns="9450" rIns="18901" bIns="9450">
            <a:spAutoFit/>
          </a:bodyPr>
          <a:lstStyle/>
          <a:p>
            <a:pPr defTabSz="876300" eaLnBrk="0" hangingPunct="0">
              <a:defRPr/>
            </a:pPr>
            <a:r>
              <a:rPr lang="es-MX" sz="2400" b="1" cap="small" dirty="0" smtClean="0">
                <a:solidFill>
                  <a:schemeClr val="tx2">
                    <a:lumMod val="75000"/>
                  </a:schemeClr>
                </a:solidFill>
                <a:cs typeface="Arial" pitchFamily="34" charset="0"/>
              </a:rPr>
              <a:t>Objetivo del Procedimiento</a:t>
            </a:r>
          </a:p>
          <a:p>
            <a:pPr defTabSz="876300" eaLnBrk="0" hangingPunct="0">
              <a:defRPr/>
            </a:pPr>
            <a:endParaRPr lang="es-MX" sz="2200" b="1" cap="small" dirty="0" smtClean="0">
              <a:solidFill>
                <a:schemeClr val="tx2">
                  <a:lumMod val="75000"/>
                </a:schemeClr>
              </a:solidFill>
              <a:cs typeface="Arial" pitchFamily="34" charset="0"/>
            </a:endParaRPr>
          </a:p>
          <a:p>
            <a:pPr defTabSz="876300" eaLnBrk="0" hangingPunct="0">
              <a:defRPr/>
            </a:pPr>
            <a:endParaRPr lang="es-MX" sz="2200" b="1" cap="small" dirty="0">
              <a:solidFill>
                <a:schemeClr val="tx2">
                  <a:lumMod val="75000"/>
                </a:schemeClr>
              </a:solidFill>
              <a:cs typeface="Arial" pitchFamily="34" charset="0"/>
            </a:endParaRPr>
          </a:p>
          <a:p>
            <a:pPr defTabSz="876300" eaLnBrk="0" hangingPunct="0">
              <a:defRPr/>
            </a:pPr>
            <a:endParaRPr lang="es-MX" sz="800" b="1" cap="small" dirty="0">
              <a:cs typeface="Arial" pitchFamily="34" charset="0"/>
            </a:endParaRPr>
          </a:p>
          <a:p>
            <a:pPr algn="just"/>
            <a:r>
              <a:rPr lang="es-MX" sz="2400" dirty="0" smtClean="0"/>
              <a:t>El objetivo deberá expresar claramente los resultados que se pretenden obtener al llevarse a cabo las actividades y tareas que integran cada procedimiento.</a:t>
            </a:r>
            <a:endParaRPr lang="es-MX" sz="2400" dirty="0"/>
          </a:p>
        </p:txBody>
      </p:sp>
      <p:sp>
        <p:nvSpPr>
          <p:cNvPr id="3" name="2 CuadroTexto"/>
          <p:cNvSpPr txBox="1"/>
          <p:nvPr/>
        </p:nvSpPr>
        <p:spPr>
          <a:xfrm>
            <a:off x="6929454" y="6500834"/>
            <a:ext cx="2071702" cy="369332"/>
          </a:xfrm>
          <a:prstGeom prst="rect">
            <a:avLst/>
          </a:prstGeom>
          <a:solidFill>
            <a:srgbClr val="133E73"/>
          </a:solidFill>
        </p:spPr>
        <p:txBody>
          <a:bodyPr wrap="square" rtlCol="0">
            <a:spAutoFit/>
          </a:bodyPr>
          <a:lstStyle/>
          <a:p>
            <a:r>
              <a:rPr lang="es-MX" dirty="0" smtClean="0">
                <a:solidFill>
                  <a:schemeClr val="bg1"/>
                </a:solidFill>
              </a:rPr>
              <a:t>6 de junio de 2013</a:t>
            </a:r>
            <a:endParaRPr lang="es-MX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613945" y="1628800"/>
            <a:ext cx="7935326" cy="4204846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lIns="18901" tIns="9450" rIns="18901" bIns="9450">
            <a:spAutoFit/>
          </a:bodyPr>
          <a:lstStyle/>
          <a:p>
            <a:pPr defTabSz="876300" eaLnBrk="0" hangingPunct="0">
              <a:defRPr/>
            </a:pPr>
            <a:r>
              <a:rPr lang="es-MX" sz="2200" b="1" cap="small" dirty="0" smtClean="0">
                <a:solidFill>
                  <a:schemeClr val="tx2">
                    <a:lumMod val="75000"/>
                  </a:schemeClr>
                </a:solidFill>
                <a:cs typeface="Arial" pitchFamily="34" charset="0"/>
              </a:rPr>
              <a:t>Los lineamientos a seguir para su redacción y presentación son:</a:t>
            </a:r>
          </a:p>
          <a:p>
            <a:pPr defTabSz="876300" eaLnBrk="0" hangingPunct="0">
              <a:defRPr/>
            </a:pPr>
            <a:endParaRPr lang="es-MX" sz="2200" b="1" cap="small" dirty="0">
              <a:solidFill>
                <a:schemeClr val="tx2">
                  <a:lumMod val="75000"/>
                </a:schemeClr>
              </a:solidFill>
              <a:cs typeface="Arial" pitchFamily="34" charset="0"/>
            </a:endParaRPr>
          </a:p>
          <a:p>
            <a:pPr defTabSz="876300" eaLnBrk="0" hangingPunct="0">
              <a:defRPr/>
            </a:pPr>
            <a:endParaRPr lang="es-MX" sz="800" b="1" cap="small" dirty="0">
              <a:cs typeface="Arial" pitchFamily="34" charset="0"/>
            </a:endParaRPr>
          </a:p>
          <a:p>
            <a:pPr lvl="0">
              <a:buFont typeface="Wingdings" pitchFamily="2" charset="2"/>
              <a:buChar char="ü"/>
            </a:pPr>
            <a:r>
              <a:rPr lang="es-MX" sz="2000" dirty="0" smtClean="0"/>
              <a:t>Iniciar con verbo en infinitivo</a:t>
            </a:r>
          </a:p>
          <a:p>
            <a:pPr lvl="0">
              <a:buFont typeface="Wingdings" pitchFamily="2" charset="2"/>
              <a:buChar char="ü"/>
            </a:pPr>
            <a:endParaRPr lang="es-MX" sz="2000" dirty="0" smtClean="0"/>
          </a:p>
          <a:p>
            <a:pPr lvl="0">
              <a:buFont typeface="Wingdings" pitchFamily="2" charset="2"/>
              <a:buChar char="ü"/>
            </a:pPr>
            <a:r>
              <a:rPr lang="es-MX" sz="2000" dirty="0" smtClean="0"/>
              <a:t>Especificar con claridad qué, para qué, y para quiénes se ha elaborado el procedimiento</a:t>
            </a:r>
          </a:p>
          <a:p>
            <a:pPr lvl="0">
              <a:buFont typeface="Wingdings" pitchFamily="2" charset="2"/>
              <a:buChar char="ü"/>
            </a:pPr>
            <a:endParaRPr lang="es-MX" sz="2000" dirty="0" smtClean="0"/>
          </a:p>
          <a:p>
            <a:pPr lvl="0">
              <a:buFont typeface="Wingdings" pitchFamily="2" charset="2"/>
              <a:buChar char="ü"/>
            </a:pPr>
            <a:r>
              <a:rPr lang="es-MX" sz="2000" dirty="0" smtClean="0"/>
              <a:t>Evitar el uso de adjetivos calificativos</a:t>
            </a:r>
          </a:p>
          <a:p>
            <a:pPr lvl="0">
              <a:buFont typeface="Wingdings" pitchFamily="2" charset="2"/>
              <a:buChar char="ü"/>
            </a:pPr>
            <a:endParaRPr lang="es-MX" sz="2000" dirty="0" smtClean="0"/>
          </a:p>
          <a:p>
            <a:pPr lvl="0">
              <a:buFont typeface="Wingdings" pitchFamily="2" charset="2"/>
              <a:buChar char="ü"/>
            </a:pPr>
            <a:r>
              <a:rPr lang="es-MX" sz="2000" dirty="0" smtClean="0"/>
              <a:t>No subrayar conceptos</a:t>
            </a:r>
          </a:p>
          <a:p>
            <a:pPr lvl="0">
              <a:buFont typeface="Wingdings" pitchFamily="2" charset="2"/>
              <a:buChar char="ü"/>
            </a:pPr>
            <a:endParaRPr lang="es-MX" sz="2000" dirty="0" smtClean="0"/>
          </a:p>
          <a:p>
            <a:pPr lvl="0">
              <a:buFont typeface="Wingdings" pitchFamily="2" charset="2"/>
              <a:buChar char="ü"/>
            </a:pPr>
            <a:r>
              <a:rPr lang="es-MX" sz="2000" dirty="0" smtClean="0"/>
              <a:t>Utilizar una redacción clara, precisa y en una extensión máxima de cinco renglones.</a:t>
            </a:r>
            <a:endParaRPr lang="es-MX" sz="2000" dirty="0"/>
          </a:p>
        </p:txBody>
      </p:sp>
      <p:sp>
        <p:nvSpPr>
          <p:cNvPr id="3" name="2 CuadroTexto"/>
          <p:cNvSpPr txBox="1"/>
          <p:nvPr/>
        </p:nvSpPr>
        <p:spPr>
          <a:xfrm>
            <a:off x="6929454" y="6500834"/>
            <a:ext cx="2071702" cy="369332"/>
          </a:xfrm>
          <a:prstGeom prst="rect">
            <a:avLst/>
          </a:prstGeom>
          <a:solidFill>
            <a:srgbClr val="133E73"/>
          </a:solidFill>
        </p:spPr>
        <p:txBody>
          <a:bodyPr wrap="square" rtlCol="0">
            <a:spAutoFit/>
          </a:bodyPr>
          <a:lstStyle/>
          <a:p>
            <a:r>
              <a:rPr lang="es-MX" dirty="0" smtClean="0">
                <a:solidFill>
                  <a:schemeClr val="bg1"/>
                </a:solidFill>
              </a:rPr>
              <a:t>6 de junio de 2013</a:t>
            </a:r>
            <a:endParaRPr lang="es-MX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58464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571472" y="2285992"/>
            <a:ext cx="8045684" cy="2265853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lIns="18901" tIns="9450" rIns="18901" bIns="9450">
            <a:spAutoFit/>
          </a:bodyPr>
          <a:lstStyle/>
          <a:p>
            <a:pPr defTabSz="876300" eaLnBrk="0" hangingPunct="0">
              <a:defRPr/>
            </a:pPr>
            <a:r>
              <a:rPr lang="es-MX" sz="2200" b="1" cap="small" dirty="0" smtClean="0">
                <a:solidFill>
                  <a:schemeClr val="tx2">
                    <a:lumMod val="75000"/>
                  </a:schemeClr>
                </a:solidFill>
                <a:cs typeface="Arial" pitchFamily="34" charset="0"/>
              </a:rPr>
              <a:t>Ejemplo: Procedimiento de Fotocopiado</a:t>
            </a:r>
          </a:p>
          <a:p>
            <a:pPr defTabSz="876300" eaLnBrk="0" hangingPunct="0">
              <a:defRPr/>
            </a:pPr>
            <a:endParaRPr lang="es-MX" sz="2200" b="1" cap="small" dirty="0" smtClean="0">
              <a:solidFill>
                <a:schemeClr val="tx2">
                  <a:lumMod val="75000"/>
                </a:schemeClr>
              </a:solidFill>
              <a:cs typeface="Arial" pitchFamily="34" charset="0"/>
            </a:endParaRPr>
          </a:p>
          <a:p>
            <a:pPr defTabSz="876300" eaLnBrk="0" hangingPunct="0">
              <a:defRPr/>
            </a:pPr>
            <a:r>
              <a:rPr lang="es-MX" sz="2200" b="1" cap="small" dirty="0" smtClean="0">
                <a:solidFill>
                  <a:schemeClr val="tx2">
                    <a:lumMod val="75000"/>
                  </a:schemeClr>
                </a:solidFill>
                <a:cs typeface="Arial" pitchFamily="34" charset="0"/>
              </a:rPr>
              <a:t>Objetivo:</a:t>
            </a:r>
            <a:endParaRPr lang="es-MX" sz="2200" b="1" cap="small" dirty="0">
              <a:solidFill>
                <a:schemeClr val="tx2">
                  <a:lumMod val="75000"/>
                </a:schemeClr>
              </a:solidFill>
              <a:cs typeface="Arial" pitchFamily="34" charset="0"/>
            </a:endParaRPr>
          </a:p>
          <a:p>
            <a:pPr defTabSz="876300" eaLnBrk="0" hangingPunct="0">
              <a:defRPr/>
            </a:pPr>
            <a:endParaRPr lang="es-MX" sz="800" b="1" cap="small" dirty="0">
              <a:cs typeface="Arial" pitchFamily="34" charset="0"/>
            </a:endParaRPr>
          </a:p>
          <a:p>
            <a:pPr algn="just" defTabSz="876300" eaLnBrk="0" hangingPunct="0">
              <a:defRPr/>
            </a:pPr>
            <a:r>
              <a:rPr lang="es-MX" sz="2400" dirty="0" smtClean="0"/>
              <a:t>Establecer las actividades necesarias para llevar a cabo el fotocopiado de material académico tanto para el prestador del servicio como para el académico solicitante.</a:t>
            </a:r>
            <a:endParaRPr lang="es-MX" sz="24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6929454" y="6500834"/>
            <a:ext cx="2071702" cy="369332"/>
          </a:xfrm>
          <a:prstGeom prst="rect">
            <a:avLst/>
          </a:prstGeom>
          <a:solidFill>
            <a:srgbClr val="133E73"/>
          </a:solidFill>
        </p:spPr>
        <p:txBody>
          <a:bodyPr wrap="square" rtlCol="0">
            <a:spAutoFit/>
          </a:bodyPr>
          <a:lstStyle/>
          <a:p>
            <a:r>
              <a:rPr lang="es-MX" dirty="0" smtClean="0">
                <a:solidFill>
                  <a:schemeClr val="bg1"/>
                </a:solidFill>
              </a:rPr>
              <a:t>6 de junio de 2013</a:t>
            </a:r>
            <a:endParaRPr lang="es-MX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ext Box 11"/>
          <p:cNvSpPr txBox="1">
            <a:spLocks noChangeArrowheads="1"/>
          </p:cNvSpPr>
          <p:nvPr/>
        </p:nvSpPr>
        <p:spPr bwMode="auto">
          <a:xfrm>
            <a:off x="642910" y="1785926"/>
            <a:ext cx="2266849" cy="315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8901" tIns="9450" rIns="18901" bIns="9450">
            <a:spAutoFit/>
          </a:bodyPr>
          <a:lstStyle/>
          <a:p>
            <a:pPr defTabSz="181131">
              <a:lnSpc>
                <a:spcPts val="2150"/>
              </a:lnSpc>
              <a:buClr>
                <a:srgbClr val="FF0000"/>
              </a:buClr>
              <a:buSzPct val="120000"/>
              <a:defRPr/>
            </a:pPr>
            <a:r>
              <a:rPr lang="es-MX" sz="2500" b="1" cap="small" dirty="0" smtClean="0">
                <a:solidFill>
                  <a:schemeClr val="tx2">
                    <a:lumMod val="75000"/>
                  </a:schemeClr>
                </a:solidFill>
                <a:cs typeface="Arial" pitchFamily="34" charset="0"/>
              </a:rPr>
              <a:t>Alcance:</a:t>
            </a:r>
            <a:endParaRPr lang="es-MX" sz="2500" b="1" cap="small" dirty="0">
              <a:solidFill>
                <a:schemeClr val="tx2">
                  <a:lumMod val="75000"/>
                </a:schemeClr>
              </a:solidFill>
              <a:cs typeface="Arial" pitchFamily="34" charset="0"/>
            </a:endParaRPr>
          </a:p>
        </p:txBody>
      </p:sp>
      <p:sp>
        <p:nvSpPr>
          <p:cNvPr id="20483" name="Text Box 12"/>
          <p:cNvSpPr txBox="1">
            <a:spLocks noChangeArrowheads="1"/>
          </p:cNvSpPr>
          <p:nvPr/>
        </p:nvSpPr>
        <p:spPr bwMode="auto">
          <a:xfrm>
            <a:off x="642910" y="2349500"/>
            <a:ext cx="8001056" cy="6961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8901" tIns="9450" rIns="18901" bIns="9450">
            <a:spAutoFit/>
          </a:bodyPr>
          <a:lstStyle>
            <a:lvl1pPr marL="342900" indent="-342900" defTabSz="876300" eaLnBrk="0" hangingPunct="0">
              <a:defRPr sz="5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876300" eaLnBrk="0" hangingPunct="0">
              <a:defRPr sz="500">
                <a:solidFill>
                  <a:schemeClr val="tx1"/>
                </a:solidFill>
                <a:latin typeface="Times New Roman" pitchFamily="18" charset="0"/>
              </a:defRPr>
            </a:lvl2pPr>
            <a:lvl3pPr defTabSz="876300" eaLnBrk="0" hangingPunct="0">
              <a:defRPr sz="5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876300" eaLnBrk="0" hangingPunct="0">
              <a:defRPr sz="5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876300" eaLnBrk="0" hangingPunct="0">
              <a:defRPr sz="5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876300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876300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876300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876300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lvl="2" indent="0" algn="just" eaLnBrk="1" hangingPunct="1">
              <a:buClr>
                <a:srgbClr val="996600"/>
              </a:buClr>
              <a:buSzPct val="100000"/>
            </a:pPr>
            <a:r>
              <a:rPr lang="es-MX" sz="2200" dirty="0" smtClean="0">
                <a:latin typeface="Arial" pitchFamily="34" charset="0"/>
                <a:cs typeface="Arial" pitchFamily="34" charset="0"/>
              </a:rPr>
              <a:t>Determinar los límites del procedimiento utilizando las palabras “desde” y “hasta”.</a:t>
            </a:r>
            <a:endParaRPr lang="es-MX" sz="2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124" name="Picture 4" descr="http://img.photobucket.com/albums/v67/Flipmcgee/01a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30992"/>
          <a:stretch/>
        </p:blipFill>
        <p:spPr bwMode="auto">
          <a:xfrm>
            <a:off x="20025" y="3284984"/>
            <a:ext cx="9123975" cy="2952328"/>
          </a:xfrm>
          <a:prstGeom prst="rect">
            <a:avLst/>
          </a:prstGeom>
          <a:noFill/>
          <a:effectLst>
            <a:softEdge rad="6350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571472" y="3786190"/>
            <a:ext cx="8045684" cy="1588745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lIns="18901" tIns="9450" rIns="18901" bIns="9450">
            <a:spAutoFit/>
          </a:bodyPr>
          <a:lstStyle/>
          <a:p>
            <a:pPr defTabSz="876300" eaLnBrk="0" hangingPunct="0">
              <a:defRPr/>
            </a:pPr>
            <a:r>
              <a:rPr lang="es-MX" sz="2200" b="1" cap="small" dirty="0" smtClean="0">
                <a:solidFill>
                  <a:schemeClr val="tx2">
                    <a:lumMod val="75000"/>
                  </a:schemeClr>
                </a:solidFill>
                <a:cs typeface="Arial" pitchFamily="34" charset="0"/>
              </a:rPr>
              <a:t>Ejemplo: Procedimiento de Fotocopiado</a:t>
            </a:r>
            <a:endParaRPr lang="es-MX" sz="2200" b="1" cap="small" dirty="0">
              <a:solidFill>
                <a:schemeClr val="tx2">
                  <a:lumMod val="75000"/>
                </a:schemeClr>
              </a:solidFill>
              <a:cs typeface="Arial" pitchFamily="34" charset="0"/>
            </a:endParaRPr>
          </a:p>
          <a:p>
            <a:pPr defTabSz="876300" eaLnBrk="0" hangingPunct="0">
              <a:defRPr/>
            </a:pPr>
            <a:endParaRPr lang="es-MX" sz="800" b="1" cap="small" dirty="0">
              <a:cs typeface="Arial" pitchFamily="34" charset="0"/>
            </a:endParaRPr>
          </a:p>
          <a:p>
            <a:pPr algn="just"/>
            <a:r>
              <a:rPr lang="es-MX" sz="2400" b="1" cap="small" dirty="0" smtClean="0">
                <a:solidFill>
                  <a:schemeClr val="tx2">
                    <a:lumMod val="75000"/>
                  </a:schemeClr>
                </a:solidFill>
                <a:cs typeface="Arial" pitchFamily="34" charset="0"/>
              </a:rPr>
              <a:t>Alcance:</a:t>
            </a:r>
          </a:p>
          <a:p>
            <a:pPr algn="just"/>
            <a:r>
              <a:rPr lang="es-MX" sz="2400" dirty="0" smtClean="0"/>
              <a:t>Desde la solicitud de servicio hasta la entrega del material fotocopiado.</a:t>
            </a:r>
            <a:endParaRPr lang="es-MX" sz="2400" dirty="0"/>
          </a:p>
        </p:txBody>
      </p:sp>
      <p:sp>
        <p:nvSpPr>
          <p:cNvPr id="6" name="5 CuadroTexto"/>
          <p:cNvSpPr txBox="1"/>
          <p:nvPr/>
        </p:nvSpPr>
        <p:spPr>
          <a:xfrm>
            <a:off x="6929454" y="6500834"/>
            <a:ext cx="2071702" cy="369332"/>
          </a:xfrm>
          <a:prstGeom prst="rect">
            <a:avLst/>
          </a:prstGeom>
          <a:solidFill>
            <a:srgbClr val="133E73"/>
          </a:solidFill>
        </p:spPr>
        <p:txBody>
          <a:bodyPr wrap="square" rtlCol="0">
            <a:spAutoFit/>
          </a:bodyPr>
          <a:lstStyle/>
          <a:p>
            <a:r>
              <a:rPr lang="es-MX" dirty="0" smtClean="0">
                <a:solidFill>
                  <a:schemeClr val="bg1"/>
                </a:solidFill>
              </a:rPr>
              <a:t>6 de junio de 2013</a:t>
            </a:r>
            <a:endParaRPr lang="es-MX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http://www.chaordix.com/wp-content/uploads/2011/10/process.jpg"/>
          <p:cNvPicPr>
            <a:picLocks noChangeAspect="1" noChangeArrowheads="1"/>
          </p:cNvPicPr>
          <p:nvPr/>
        </p:nvPicPr>
        <p:blipFill rotWithShape="1">
          <a:blip r:embed="rId3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 bwMode="auto">
          <a:xfrm>
            <a:off x="906370" y="1671973"/>
            <a:ext cx="7464967" cy="4394001"/>
          </a:xfrm>
          <a:prstGeom prst="rect">
            <a:avLst/>
          </a:prstGeom>
          <a:noFill/>
          <a:effectLst>
            <a:softEdge rad="6350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 Box 11"/>
          <p:cNvSpPr txBox="1">
            <a:spLocks noChangeArrowheads="1"/>
          </p:cNvSpPr>
          <p:nvPr/>
        </p:nvSpPr>
        <p:spPr bwMode="auto">
          <a:xfrm>
            <a:off x="642910" y="2492896"/>
            <a:ext cx="7786742" cy="25018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8901" tIns="9450" rIns="18901" bIns="9450">
            <a:spAutoFit/>
          </a:bodyPr>
          <a:lstStyle/>
          <a:p>
            <a:pPr defTabSz="876300" eaLnBrk="0" hangingPunct="0">
              <a:lnSpc>
                <a:spcPts val="2150"/>
              </a:lnSpc>
              <a:buClr>
                <a:srgbClr val="FF0000"/>
              </a:buClr>
              <a:buSzPct val="120000"/>
              <a:defRPr/>
            </a:pPr>
            <a:r>
              <a:rPr lang="es-MX" sz="2400" b="1" cap="small" dirty="0" smtClean="0">
                <a:solidFill>
                  <a:schemeClr val="tx2">
                    <a:lumMod val="75000"/>
                  </a:schemeClr>
                </a:solidFill>
                <a:cs typeface="Arial" pitchFamily="34" charset="0"/>
              </a:rPr>
              <a:t>Normas de Operación</a:t>
            </a:r>
          </a:p>
          <a:p>
            <a:pPr defTabSz="876300" eaLnBrk="0" hangingPunct="0">
              <a:lnSpc>
                <a:spcPts val="2150"/>
              </a:lnSpc>
              <a:buClr>
                <a:srgbClr val="FF0000"/>
              </a:buClr>
              <a:buSzPct val="120000"/>
              <a:defRPr/>
            </a:pPr>
            <a:endParaRPr lang="es-MX" sz="2400" b="1" cap="small" dirty="0">
              <a:solidFill>
                <a:schemeClr val="tx2">
                  <a:lumMod val="75000"/>
                </a:schemeClr>
              </a:solidFill>
              <a:cs typeface="Arial" pitchFamily="34" charset="0"/>
            </a:endParaRPr>
          </a:p>
          <a:p>
            <a:pPr defTabSz="181131">
              <a:lnSpc>
                <a:spcPts val="2150"/>
              </a:lnSpc>
              <a:buClr>
                <a:srgbClr val="FF0000"/>
              </a:buClr>
              <a:buSzPct val="120000"/>
              <a:defRPr/>
            </a:pPr>
            <a:endParaRPr lang="es-MX" sz="2000" dirty="0">
              <a:ln w="12700">
                <a:noFill/>
                <a:prstDash val="solid"/>
              </a:ln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MX" sz="2200" dirty="0" smtClean="0"/>
              <a:t>En los procedimientos se deben incluir todos los lineamientos, que regulen la actuación de los participantes en la ejecución de las tareas. A este tipo de lineamientos se les denomina normas, las cuales se dividen en reglas y políticas.</a:t>
            </a:r>
          </a:p>
          <a:p>
            <a:pPr algn="just" defTabSz="181131">
              <a:lnSpc>
                <a:spcPts val="2150"/>
              </a:lnSpc>
              <a:buClr>
                <a:srgbClr val="FF0000"/>
              </a:buClr>
              <a:buSzPct val="120000"/>
              <a:defRPr/>
            </a:pPr>
            <a:endParaRPr lang="es-MX" sz="1700" dirty="0">
              <a:ln w="12700">
                <a:noFill/>
                <a:prstDash val="solid"/>
              </a:ln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6929454" y="6500834"/>
            <a:ext cx="2071702" cy="369332"/>
          </a:xfrm>
          <a:prstGeom prst="rect">
            <a:avLst/>
          </a:prstGeom>
          <a:solidFill>
            <a:srgbClr val="133E73"/>
          </a:solidFill>
        </p:spPr>
        <p:txBody>
          <a:bodyPr wrap="square" rtlCol="0">
            <a:spAutoFit/>
          </a:bodyPr>
          <a:lstStyle/>
          <a:p>
            <a:r>
              <a:rPr lang="es-MX" dirty="0" smtClean="0">
                <a:solidFill>
                  <a:schemeClr val="bg1"/>
                </a:solidFill>
              </a:rPr>
              <a:t>6 de junio de 2013</a:t>
            </a:r>
            <a:endParaRPr lang="es-MX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1"/>
          <p:cNvSpPr txBox="1">
            <a:spLocks noChangeArrowheads="1"/>
          </p:cNvSpPr>
          <p:nvPr/>
        </p:nvSpPr>
        <p:spPr bwMode="auto">
          <a:xfrm>
            <a:off x="642910" y="2928934"/>
            <a:ext cx="7786742" cy="11617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8901" tIns="9450" rIns="18901" bIns="9450">
            <a:spAutoFit/>
          </a:bodyPr>
          <a:lstStyle/>
          <a:p>
            <a:pPr algn="ctr" defTabSz="181131">
              <a:lnSpc>
                <a:spcPts val="2150"/>
              </a:lnSpc>
              <a:buClr>
                <a:srgbClr val="FF0000"/>
              </a:buClr>
              <a:buSzPct val="120000"/>
              <a:defRPr/>
            </a:pPr>
            <a:r>
              <a:rPr lang="es-MX" sz="2500" b="1" cap="small" dirty="0" smtClean="0">
                <a:solidFill>
                  <a:schemeClr val="tx2">
                    <a:lumMod val="75000"/>
                  </a:schemeClr>
                </a:solidFill>
                <a:cs typeface="Arial" pitchFamily="34" charset="0"/>
              </a:rPr>
              <a:t>Para la elaboración de las normas de operación de los Manuales de Procedimientos de la Institución se deberán tomar en cuenta las siguientes definiciones:</a:t>
            </a:r>
            <a:endParaRPr lang="es-MX" sz="2800" dirty="0" smtClean="0"/>
          </a:p>
          <a:p>
            <a:pPr defTabSz="181131">
              <a:lnSpc>
                <a:spcPts val="2150"/>
              </a:lnSpc>
              <a:buClr>
                <a:srgbClr val="FF0000"/>
              </a:buClr>
              <a:buSzPct val="120000"/>
              <a:defRPr/>
            </a:pPr>
            <a:endParaRPr lang="es-MX" sz="2500" b="1" cap="small" dirty="0">
              <a:solidFill>
                <a:schemeClr val="tx2">
                  <a:lumMod val="75000"/>
                </a:schemeClr>
              </a:solidFill>
              <a:cs typeface="Arial" pitchFamily="34" charset="0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6929454" y="6500834"/>
            <a:ext cx="2071702" cy="369332"/>
          </a:xfrm>
          <a:prstGeom prst="rect">
            <a:avLst/>
          </a:prstGeom>
          <a:solidFill>
            <a:srgbClr val="133E73"/>
          </a:solidFill>
        </p:spPr>
        <p:txBody>
          <a:bodyPr wrap="square" rtlCol="0">
            <a:spAutoFit/>
          </a:bodyPr>
          <a:lstStyle/>
          <a:p>
            <a:r>
              <a:rPr lang="es-MX" dirty="0" smtClean="0">
                <a:solidFill>
                  <a:schemeClr val="bg1"/>
                </a:solidFill>
              </a:rPr>
              <a:t>6 de junio de 2013</a:t>
            </a:r>
            <a:endParaRPr lang="es-MX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496</TotalTime>
  <Words>876</Words>
  <Application>Microsoft Office PowerPoint</Application>
  <PresentationFormat>Presentación en pantalla (4:3)</PresentationFormat>
  <Paragraphs>160</Paragraphs>
  <Slides>19</Slides>
  <Notes>19</Notes>
  <HiddenSlides>1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19</vt:i4>
      </vt:variant>
    </vt:vector>
  </HeadingPairs>
  <TitlesOfParts>
    <vt:vector size="20" baseType="lpstr">
      <vt:lpstr>Tema de Office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  <vt:lpstr>Diapositiva 18</vt:lpstr>
      <vt:lpstr>Diapositiva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Hyperion</dc:creator>
  <cp:lastModifiedBy>Naye1</cp:lastModifiedBy>
  <cp:revision>48</cp:revision>
  <cp:lastPrinted>2013-04-08T15:45:41Z</cp:lastPrinted>
  <dcterms:created xsi:type="dcterms:W3CDTF">2013-04-05T23:51:19Z</dcterms:created>
  <dcterms:modified xsi:type="dcterms:W3CDTF">2013-06-07T16:39:49Z</dcterms:modified>
</cp:coreProperties>
</file>