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261" r:id="rId4"/>
    <p:sldId id="262" r:id="rId5"/>
    <p:sldId id="273" r:id="rId6"/>
    <p:sldId id="274" r:id="rId7"/>
    <p:sldId id="263" r:id="rId8"/>
    <p:sldId id="264" r:id="rId9"/>
    <p:sldId id="283" r:id="rId10"/>
    <p:sldId id="275" r:id="rId11"/>
    <p:sldId id="277" r:id="rId12"/>
    <p:sldId id="278" r:id="rId13"/>
    <p:sldId id="279" r:id="rId14"/>
    <p:sldId id="280" r:id="rId15"/>
    <p:sldId id="282" r:id="rId16"/>
    <p:sldId id="267" r:id="rId17"/>
    <p:sldId id="285" r:id="rId18"/>
    <p:sldId id="284" r:id="rId19"/>
    <p:sldId id="270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3E73"/>
    <a:srgbClr val="0F0FCF"/>
    <a:srgbClr val="0D0D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57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81E9A6-2BE3-471C-923F-AF2BF7173FE5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0B48A-2D1E-440E-AEC6-2D50147A27E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705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10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11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12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13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14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861D90-8199-4E8C-AF45-31EF007BC071}" type="slidenum">
              <a:rPr lang="es-MX" sz="1700" smtClean="0"/>
              <a:pPr eaLnBrk="1" hangingPunct="1"/>
              <a:t>7</a:t>
            </a:fld>
            <a:endParaRPr lang="es-MX" sz="17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0B48A-2D1E-440E-AEC6-2D50147A27EB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574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3451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9150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3669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1518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2719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622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0912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5435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601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0280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20" b="3813"/>
          <a:stretch/>
        </p:blipFill>
        <p:spPr>
          <a:xfrm>
            <a:off x="-10633" y="270785"/>
            <a:ext cx="9175270" cy="6566221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827DB-DA22-4A0A-97A4-8464EF2C8F30}" type="datetimeFigureOut">
              <a:rPr lang="es-MX" smtClean="0"/>
              <a:pPr/>
              <a:t>07/06/2013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5ABB-0997-4200-9D60-34DFD6A66A2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30" y="0"/>
            <a:ext cx="9144000" cy="516875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-10632" y="495612"/>
            <a:ext cx="9201462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633" y="6381327"/>
            <a:ext cx="9202566" cy="493346"/>
          </a:xfrm>
          <a:prstGeom prst="rect">
            <a:avLst/>
          </a:prstGeom>
        </p:spPr>
      </p:pic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1820078" y="896238"/>
            <a:ext cx="5434012" cy="3984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lvl1pPr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Universidad Nacional Autónoma de México</a:t>
            </a:r>
          </a:p>
          <a:p>
            <a:pPr algn="ctr" eaLnBrk="1" hangingPunct="1">
              <a:defRPr/>
            </a:pPr>
            <a:r>
              <a:rPr lang="es-MX" sz="1200" b="1" dirty="0" smtClean="0">
                <a:latin typeface="Arial" pitchFamily="34" charset="0"/>
                <a:cs typeface="Arial" pitchFamily="34" charset="0"/>
              </a:rPr>
              <a:t>Facultad de Ingeniería</a:t>
            </a:r>
            <a:endParaRPr lang="es-ES" sz="1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8 Imagen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5078" y="699388"/>
            <a:ext cx="6350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9 Imagen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4090" y="699388"/>
            <a:ext cx="642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 userDrawn="1"/>
        </p:nvSpPr>
        <p:spPr>
          <a:xfrm>
            <a:off x="-10633" y="-1"/>
            <a:ext cx="4896000" cy="5262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 CuadroTexto"/>
          <p:cNvSpPr txBox="1">
            <a:spLocks noChangeArrowheads="1"/>
          </p:cNvSpPr>
          <p:nvPr userDrawn="1"/>
        </p:nvSpPr>
        <p:spPr bwMode="auto">
          <a:xfrm>
            <a:off x="46830" y="63069"/>
            <a:ext cx="9097170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es-MX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de Procedimientos de la Facultad de Ingeniería</a:t>
            </a:r>
          </a:p>
        </p:txBody>
      </p:sp>
      <p:sp>
        <p:nvSpPr>
          <p:cNvPr id="16" name="15 Rectángulo"/>
          <p:cNvSpPr/>
          <p:nvPr userDrawn="1"/>
        </p:nvSpPr>
        <p:spPr>
          <a:xfrm>
            <a:off x="2071" y="6381327"/>
            <a:ext cx="9144000" cy="45719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Text Box 11"/>
          <p:cNvSpPr txBox="1">
            <a:spLocks noChangeArrowheads="1"/>
          </p:cNvSpPr>
          <p:nvPr userDrawn="1"/>
        </p:nvSpPr>
        <p:spPr bwMode="auto">
          <a:xfrm>
            <a:off x="6948264" y="6517787"/>
            <a:ext cx="1833636" cy="29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r" defTabSz="181131">
              <a:buClr>
                <a:srgbClr val="FF0000"/>
              </a:buClr>
              <a:buSzPct val="120000"/>
              <a:defRPr/>
            </a:pPr>
            <a:r>
              <a:rPr lang="es-MX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9 de abril de 2013</a:t>
            </a:r>
          </a:p>
        </p:txBody>
      </p:sp>
      <p:sp>
        <p:nvSpPr>
          <p:cNvPr id="18" name="17 Rectángulo"/>
          <p:cNvSpPr/>
          <p:nvPr userDrawn="1"/>
        </p:nvSpPr>
        <p:spPr>
          <a:xfrm>
            <a:off x="-10633" y="6349487"/>
            <a:ext cx="9202566" cy="168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Text Box 11"/>
          <p:cNvSpPr txBox="1">
            <a:spLocks noChangeArrowheads="1"/>
          </p:cNvSpPr>
          <p:nvPr userDrawn="1"/>
        </p:nvSpPr>
        <p:spPr bwMode="auto">
          <a:xfrm>
            <a:off x="-10632" y="6309782"/>
            <a:ext cx="9175270" cy="23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ctr" defTabSz="181131">
              <a:buClr>
                <a:srgbClr val="FF0000"/>
              </a:buClr>
              <a:buSzPct val="120000"/>
              <a:defRPr/>
            </a:pPr>
            <a:r>
              <a:rPr lang="es-MX" sz="1400" b="1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Proyecto 5.3 Renovación de los procesos académico-administrativos con un enfoque de mejora continua</a:t>
            </a:r>
          </a:p>
        </p:txBody>
      </p:sp>
    </p:spTree>
    <p:extLst>
      <p:ext uri="{BB962C8B-B14F-4D97-AF65-F5344CB8AC3E}">
        <p14:creationId xmlns:p14="http://schemas.microsoft.com/office/powerpoint/2010/main" xmlns="" val="115229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adrianeb@unam.mx" TargetMode="External"/><Relationship Id="rId4" Type="http://schemas.openxmlformats.org/officeDocument/2006/relationships/hyperlink" Target="mailto:claudia.cervantes@safi.unam.m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fc02.deviantart.net/fs71/i/2010/157/6/a/Perspective_Grid_2_by_Hunchdebunch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8930">
            <a:off x="1812311" y="2981634"/>
            <a:ext cx="4561188" cy="347100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403648" y="1944860"/>
            <a:ext cx="6797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Segunda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reunión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la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elaboración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del </a:t>
            </a:r>
            <a:endParaRPr lang="es-MX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31729" y="225667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Manual de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procedimientos</a:t>
            </a:r>
            <a:endParaRPr lang="es-MX" sz="43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00602" y="2909815"/>
            <a:ext cx="72007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n-US" sz="42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Facultad</a:t>
            </a:r>
            <a:r>
              <a:rPr lang="en-US" sz="4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2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Ingeniería</a:t>
            </a:r>
            <a:endParaRPr lang="es-MX" sz="4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://farm3.staticflickr.com/2755/4086890591_5fae5961a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2905" y="3269831"/>
            <a:ext cx="4555938" cy="341695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929454" y="652534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6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92"/>
          <a:stretch/>
        </p:blipFill>
        <p:spPr bwMode="auto">
          <a:xfrm>
            <a:off x="20025" y="3284984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642910" y="2214554"/>
            <a:ext cx="8045684" cy="272751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algn="just"/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Regla: </a:t>
            </a:r>
            <a:r>
              <a:rPr lang="es-MX" sz="2200" dirty="0" smtClean="0"/>
              <a:t>Es un lineamiento de observancia obligatoria en la ejecución de un procedimiento cuya característica principal es ser rígida en su aplicación.</a:t>
            </a:r>
          </a:p>
          <a:p>
            <a:pPr algn="just"/>
            <a:endParaRPr lang="es-MX" sz="2200" dirty="0" smtClean="0"/>
          </a:p>
          <a:p>
            <a:pPr algn="just"/>
            <a:endParaRPr lang="es-MX" sz="2200" dirty="0" smtClean="0"/>
          </a:p>
          <a:p>
            <a:pPr algn="just"/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Política: </a:t>
            </a:r>
            <a:r>
              <a:rPr lang="es-MX" sz="2200" dirty="0" smtClean="0"/>
              <a:t>Es el marco de referencia que guía la toma de decisiones, delimitando hasta dónde se debe o puede actuar para ejecutar las actividades descritas en un procedimiento.</a:t>
            </a:r>
            <a:endParaRPr lang="es-MX" sz="2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92"/>
          <a:stretch/>
        </p:blipFill>
        <p:spPr bwMode="auto">
          <a:xfrm>
            <a:off x="20025" y="3284984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714348" y="2143116"/>
            <a:ext cx="8001056" cy="59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5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Recomendaciones para elaborar normas:</a:t>
            </a:r>
            <a:endParaRPr lang="es-MX" sz="2800" dirty="0" smtClean="0"/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5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714348" y="3214686"/>
            <a:ext cx="8001056" cy="69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901" tIns="9450" rIns="18901" bIns="9450">
            <a:spAutoFit/>
          </a:bodyPr>
          <a:lstStyle>
            <a:lvl1pPr marL="342900" indent="-3429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just" eaLnBrk="1" hangingPunct="1">
              <a:buClr>
                <a:srgbClr val="996600"/>
              </a:buClr>
              <a:buSzPct val="100000"/>
            </a:pPr>
            <a:r>
              <a:rPr lang="es-MX" sz="2200" dirty="0">
                <a:latin typeface="+mn-lt"/>
              </a:rPr>
              <a:t>Se redactarán en tiempo futuro o presente, recomendándose el primero.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92"/>
          <a:stretch/>
        </p:blipFill>
        <p:spPr bwMode="auto">
          <a:xfrm>
            <a:off x="20025" y="3284984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00034" y="1714488"/>
            <a:ext cx="8045684" cy="386629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Ejemplo: Procedimiento de Fotocopiado</a:t>
            </a:r>
          </a:p>
          <a:p>
            <a:pPr defTabSz="876300" eaLnBrk="0" hangingPunct="0">
              <a:defRPr/>
            </a:pPr>
            <a:endParaRPr lang="es-MX" sz="2200" b="1" cap="small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Reglas:</a:t>
            </a:r>
          </a:p>
          <a:p>
            <a:pPr defTabSz="876300" eaLnBrk="0" hangingPunct="0">
              <a:defRPr/>
            </a:pPr>
            <a:endParaRPr lang="es-MX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MX" sz="2000" dirty="0" smtClean="0"/>
              <a:t>El solicitante deberá ser académico y presentar su credencial vigente de la UNAM o su número de trabajador y una identificación oficial (</a:t>
            </a:r>
            <a:r>
              <a:rPr lang="es-MX" sz="2000" dirty="0" err="1" smtClean="0"/>
              <a:t>i.e.</a:t>
            </a:r>
            <a:r>
              <a:rPr lang="es-MX" sz="2000" dirty="0" smtClean="0"/>
              <a:t> IFE, pasaporte o cédula profesional).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MX" sz="20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s-MX" sz="2000" dirty="0" smtClean="0"/>
              <a:t>Para solicitar el servicio de fotocopiado deberán ser menos de ciento cincuenta copias.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MX" sz="20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s-MX" sz="2000" dirty="0" smtClean="0"/>
              <a:t>El material deberá estar desengrapado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92"/>
          <a:stretch/>
        </p:blipFill>
        <p:spPr bwMode="auto">
          <a:xfrm>
            <a:off x="20025" y="3284984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71472" y="1643050"/>
            <a:ext cx="8045684" cy="448184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Ejemplo: Procedimiento de Fotocopiado</a:t>
            </a:r>
          </a:p>
          <a:p>
            <a:pPr defTabSz="876300" eaLnBrk="0" hangingPunct="0">
              <a:defRPr/>
            </a:pPr>
            <a:endParaRPr lang="es-MX" sz="2200" b="1" cap="small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Políticas:</a:t>
            </a:r>
          </a:p>
          <a:p>
            <a:pPr defTabSz="876300" eaLnBrk="0" hangingPunct="0">
              <a:defRPr/>
            </a:pPr>
            <a:endParaRPr lang="es-MX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MX" sz="2000" dirty="0" smtClean="0"/>
              <a:t>El tiempo de atención dependerá de la cantidad de trabajo y el número de equipos disponibles procurando no exceder más de 24 horas para la entrega del material.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MX" sz="20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s-MX" sz="2000" dirty="0" smtClean="0"/>
              <a:t>La Facultad no podrá adquirir equipos de fotocopiado de gran volumen ya que esta atribución solo corresponde a la Dirección General de Proveeduría.</a:t>
            </a:r>
          </a:p>
          <a:p>
            <a:pPr marL="457200" lvl="0" indent="-457200" algn="just">
              <a:buFont typeface="+mj-lt"/>
              <a:buAutoNum type="arabicPeriod"/>
            </a:pPr>
            <a:endParaRPr lang="es-MX" sz="2000" dirty="0" smtClean="0"/>
          </a:p>
          <a:p>
            <a:pPr marL="457200" lvl="0" indent="-457200" algn="just">
              <a:buFont typeface="+mj-lt"/>
              <a:buAutoNum type="arabicPeriod"/>
            </a:pPr>
            <a:r>
              <a:rPr lang="es-MX" sz="2000" dirty="0" smtClean="0"/>
              <a:t>El servicio de fotocopiado no se cargará al presupuesto o a los ingresos extraordinarios de la División correspondiente.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948264" y="6504057"/>
            <a:ext cx="2035034" cy="353943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sz="1700" dirty="0" smtClean="0">
                <a:solidFill>
                  <a:schemeClr val="bg1"/>
                </a:solidFill>
              </a:rPr>
              <a:t>6 de junio de 2013</a:t>
            </a:r>
            <a:endParaRPr lang="es-MX" sz="17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92"/>
          <a:stretch/>
        </p:blipFill>
        <p:spPr bwMode="auto">
          <a:xfrm>
            <a:off x="20025" y="3143248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71472" y="2285992"/>
            <a:ext cx="8045684" cy="22042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algn="just"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Descripción Narrativa del Procedimiento</a:t>
            </a:r>
          </a:p>
          <a:p>
            <a:pPr algn="just"/>
            <a:endParaRPr lang="es-MX" sz="2400" dirty="0" smtClean="0"/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La descripción se realiza en dos columnas: la primera señala al responsable, la segunda indica el número consecutivo y describe la actividad a desarrollar.</a:t>
            </a:r>
            <a:endParaRPr lang="es-MX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06320154"/>
              </p:ext>
            </p:extLst>
          </p:nvPr>
        </p:nvGraphicFramePr>
        <p:xfrm>
          <a:off x="990494" y="1772816"/>
          <a:ext cx="7143800" cy="4509101"/>
        </p:xfrm>
        <a:graphic>
          <a:graphicData uri="http://schemas.openxmlformats.org/drawingml/2006/table">
            <a:tbl>
              <a:tblPr/>
              <a:tblGrid>
                <a:gridCol w="3571900"/>
                <a:gridCol w="3571900"/>
              </a:tblGrid>
              <a:tr h="192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latin typeface="Calibri"/>
                          <a:ea typeface="Calibri"/>
                          <a:cs typeface="Times New Roman"/>
                        </a:rPr>
                        <a:t>Responsable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latin typeface="Calibri"/>
                          <a:ea typeface="Calibri"/>
                          <a:cs typeface="Times New Roman"/>
                        </a:rPr>
                        <a:t>Actividad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Académico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Solicita el servicio de fotocopiado al operador de audiovisuales.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6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Académico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10185" algn="l"/>
                        </a:tabLst>
                      </a:pP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Muestra </a:t>
                      </a: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su credencial de académico vigente de la UNAM</a:t>
                      </a: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0185" algn="l"/>
                        </a:tabLs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27063" indent="-2682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2.1  En caso de no contar con la credencial de la UNAM el académico proporciona su número de trabajador y una identificación oficial a fin de recibir el servicio</a:t>
                      </a:r>
                      <a:r>
                        <a:rPr lang="es-MX" sz="11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627063" indent="-268288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Operador de audiovisual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Verifica a través del SIPEA que el académico está vigente. 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7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Académico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Entrega el material a fotocopiar con las especificaciones correspondientes.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Operador de audiovisual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Captura en el SIPEA el número de originales y número de copias según las especificaciones del académico.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Operador de audiovisual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Determina si procede a otorgar el servicio o no por exceder el número de copias permitidas.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Operador de audiovisual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7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Fotocopia material.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latin typeface="Calibri"/>
                          <a:ea typeface="Calibri"/>
                          <a:cs typeface="Times New Roman"/>
                        </a:rPr>
                        <a:t>Operador de audiovisual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8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Entrega al académico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Académico</a:t>
                      </a:r>
                    </a:p>
                  </a:txBody>
                  <a:tcPr marL="60237" marR="6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9"/>
                      </a:pPr>
                      <a:r>
                        <a:rPr lang="es-MX" sz="1100" dirty="0">
                          <a:latin typeface="Calibri"/>
                          <a:ea typeface="Calibri"/>
                          <a:cs typeface="Times New Roman"/>
                        </a:rPr>
                        <a:t>Recibe su(s) original(es) y material fotocopiado.</a:t>
                      </a:r>
                    </a:p>
                  </a:txBody>
                  <a:tcPr marL="60237" marR="602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539552" y="1340768"/>
            <a:ext cx="8045684" cy="66541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algn="ctr" defTabSz="876300" eaLnBrk="0" hangingPunct="0">
              <a:defRPr/>
            </a:pPr>
            <a:r>
              <a:rPr lang="es-MX" sz="20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Ejemplo: Procedimiento de Fotocopiado</a:t>
            </a:r>
          </a:p>
          <a:p>
            <a:pPr algn="just" defTabSz="876300" eaLnBrk="0" hangingPunct="0">
              <a:defRPr/>
            </a:pPr>
            <a:endParaRPr lang="es-MX" sz="2200" b="1" cap="small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619673" y="1921377"/>
            <a:ext cx="1440160" cy="3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Ejercicio</a:t>
            </a:r>
            <a:endParaRPr lang="es-MX" sz="24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3306" y="1428736"/>
            <a:ext cx="4094989" cy="3365461"/>
          </a:xfrm>
          <a:prstGeom prst="rect">
            <a:avLst/>
          </a:prstGeom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714348" y="4143380"/>
            <a:ext cx="7128792" cy="199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algn="just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Formar equipos de 5 personas</a:t>
            </a:r>
          </a:p>
          <a:p>
            <a:pPr marL="285750" indent="-285750" algn="just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endParaRPr lang="es-MX" sz="2000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algn="just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Determinar y desarrollar un procedimiento de la vida cotidiana (25 minutos)</a:t>
            </a:r>
          </a:p>
          <a:p>
            <a:pPr marL="285750" indent="-285750" algn="just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 algn="just" defTabSz="181131">
              <a:lnSpc>
                <a:spcPts val="215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Presentarlo</a:t>
            </a:r>
            <a:endParaRPr lang="es-MX" sz="17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619673" y="1921377"/>
            <a:ext cx="1440160" cy="3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Tarea</a:t>
            </a:r>
            <a:endParaRPr lang="es-MX" sz="24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1484784"/>
            <a:ext cx="3731054" cy="3066362"/>
          </a:xfrm>
          <a:prstGeom prst="rect">
            <a:avLst/>
          </a:prstGeom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13090" y="2492896"/>
            <a:ext cx="5857916" cy="340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Para cada uno de los procedimientos seleccionados en su área, elaborar:</a:t>
            </a: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endParaRPr lang="es-MX" sz="2000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Título</a:t>
            </a: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Objetivo</a:t>
            </a: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Alcance</a:t>
            </a: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Normas de operación</a:t>
            </a: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Descripción narrativa</a:t>
            </a:r>
          </a:p>
          <a:p>
            <a:pPr marL="457200" indent="-457200" defTabSz="181131">
              <a:lnSpc>
                <a:spcPts val="2150"/>
              </a:lnSpc>
              <a:buClr>
                <a:srgbClr val="FF0000"/>
              </a:buClr>
              <a:buSzPct val="120000"/>
              <a:buFont typeface="Wingdings" pitchFamily="2" charset="2"/>
              <a:buChar char="ü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000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Entrega: </a:t>
            </a:r>
            <a:r>
              <a:rPr lang="es-MX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Taller con SEA-DGPO 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MX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					26 de junio de 2013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es-MX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					U-310 de 11:00 a 13:00 </a:t>
            </a:r>
            <a:r>
              <a:rPr lang="es-MX" dirty="0" err="1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hrs</a:t>
            </a:r>
            <a:endParaRPr lang="es-MX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719572" y="1770770"/>
            <a:ext cx="1440160" cy="309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Tarea</a:t>
            </a:r>
            <a:endParaRPr lang="es-MX" sz="24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222590"/>
            <a:ext cx="2232248" cy="1834570"/>
          </a:xfrm>
          <a:prstGeom prst="rect">
            <a:avLst/>
          </a:prstGeom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571736" y="1500174"/>
            <a:ext cx="5688632" cy="396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Enviar a los correos electrónicos:  </a:t>
            </a: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Lic. Claudia Cervantes: 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  <a:hlinkClick r:id="rId4"/>
              </a:rPr>
              <a:t>claudia.cervantes@safi.unam.mx</a:t>
            </a: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con </a:t>
            </a: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copia para el </a:t>
            </a: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Dr</a:t>
            </a: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. Adrián 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Espinosa </a:t>
            </a:r>
            <a:r>
              <a:rPr lang="es-MX" sz="2200" b="1" dirty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correo: </a:t>
            </a:r>
            <a:r>
              <a:rPr lang="es-MX" sz="2200" b="1" dirty="0" smtClean="0">
                <a:ln w="12700">
                  <a:noFill/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  <a:hlinkClick r:id="rId5"/>
              </a:rPr>
              <a:t>adrianeb@unam.mx</a:t>
            </a:r>
            <a:endParaRPr lang="es-MX" sz="2200" b="1" dirty="0" smtClean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200" b="1" dirty="0">
              <a:ln w="12700">
                <a:noFill/>
                <a:prstDash val="solid"/>
              </a:ln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12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fc02.deviantart.net/fs71/i/2010/157/6/a/Perspective_Grid_2_by_Hunchdebunch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408930">
            <a:off x="1878806" y="2910069"/>
            <a:ext cx="4561188" cy="3471009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971600" y="2204864"/>
            <a:ext cx="748883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Gracias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por</a:t>
            </a: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3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atención</a:t>
            </a:r>
            <a:endParaRPr lang="es-MX" sz="43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http://farm3.staticflickr.com/2755/4086890591_5fae5961a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92905" y="3269831"/>
            <a:ext cx="4555938" cy="341695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6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79512" y="2492896"/>
            <a:ext cx="8784976" cy="16810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defPPr>
              <a:defRPr lang="es-ES"/>
            </a:defPPr>
            <a:lvl1pPr defTabSz="876300" eaLnBrk="0" hangingPunct="0">
              <a:defRPr sz="1800" b="1" cap="small">
                <a:latin typeface="Calibri" pitchFamily="34" charset="0"/>
                <a:cs typeface="Calibri" pitchFamily="34" charset="0"/>
              </a:defRPr>
            </a:lvl1pPr>
          </a:lstStyle>
          <a:p>
            <a:pPr algn="ctr">
              <a:defRPr/>
            </a:pP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</a:rPr>
              <a:t>Basado en la</a:t>
            </a:r>
          </a:p>
          <a:p>
            <a:pPr algn="ctr">
              <a:defRPr/>
            </a:pP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</a:rPr>
              <a:t>Guía Técnica para la Elaboración de Manuales de Procedimientos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85786" y="2214554"/>
            <a:ext cx="8064895" cy="573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>
            <a:defPPr>
              <a:defRPr lang="es-ES"/>
            </a:defPPr>
            <a:lvl1pPr defTabSz="876300" eaLnBrk="0" hangingPunct="0">
              <a:defRPr sz="1800" b="1" cap="small">
                <a:latin typeface="Calibri" pitchFamily="34" charset="0"/>
                <a:cs typeface="Calibri" pitchFamily="34" charset="0"/>
              </a:defRPr>
            </a:lvl1pPr>
          </a:lstStyle>
          <a:p>
            <a:pPr algn="ctr">
              <a:defRPr/>
            </a:pP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</a:rPr>
              <a:t>Procedimiento</a:t>
            </a:r>
            <a:endParaRPr lang="es-MX" sz="36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6" name="4 Rectángulo"/>
          <p:cNvSpPr>
            <a:spLocks noChangeArrowheads="1"/>
          </p:cNvSpPr>
          <p:nvPr/>
        </p:nvSpPr>
        <p:spPr bwMode="auto">
          <a:xfrm>
            <a:off x="642910" y="3571876"/>
            <a:ext cx="806514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/>
              <a:t>Es una serie de actividades relacionadas entre sí y ordenadas cronológicamente, que muestran la forma establecida en que se realiza un trabajo determinado, explicando en forma clara y precisa quién, qué, cómo, cuándo, dónde y con qué se realiza cada una de las actividades.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2071678"/>
            <a:ext cx="7935326" cy="22966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Objetivo del Procedimiento</a:t>
            </a:r>
          </a:p>
          <a:p>
            <a:pPr defTabSz="876300" eaLnBrk="0" hangingPunct="0">
              <a:defRPr/>
            </a:pPr>
            <a:endParaRPr lang="es-MX" sz="2200" b="1" cap="small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endParaRPr lang="es-MX" sz="22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/>
            <a:r>
              <a:rPr lang="es-MX" sz="2400" dirty="0" smtClean="0"/>
              <a:t>El objetivo deberá expresar claramente los resultados que se pretenden obtener al llevarse a cabo las actividades y tareas que integran cada procedimiento.</a:t>
            </a:r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3945" y="1628800"/>
            <a:ext cx="7935326" cy="42048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Los lineamientos a seguir para su redacción y presentación son:</a:t>
            </a:r>
          </a:p>
          <a:p>
            <a:pPr defTabSz="876300" eaLnBrk="0" hangingPunct="0">
              <a:defRPr/>
            </a:pPr>
            <a:endParaRPr lang="es-MX" sz="22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s-MX" sz="2000" dirty="0" smtClean="0"/>
              <a:t>Iniciar con verbo en infinitivo</a:t>
            </a:r>
          </a:p>
          <a:p>
            <a:pPr lvl="0">
              <a:buFont typeface="Wingdings" pitchFamily="2" charset="2"/>
              <a:buChar char="ü"/>
            </a:pPr>
            <a:endParaRPr lang="es-MX" sz="2000" dirty="0" smtClean="0"/>
          </a:p>
          <a:p>
            <a:pPr lvl="0">
              <a:buFont typeface="Wingdings" pitchFamily="2" charset="2"/>
              <a:buChar char="ü"/>
            </a:pPr>
            <a:r>
              <a:rPr lang="es-MX" sz="2000" dirty="0" smtClean="0"/>
              <a:t>Especificar con claridad qué, para qué, y para quiénes se ha elaborado el procedimiento</a:t>
            </a:r>
          </a:p>
          <a:p>
            <a:pPr lvl="0">
              <a:buFont typeface="Wingdings" pitchFamily="2" charset="2"/>
              <a:buChar char="ü"/>
            </a:pPr>
            <a:endParaRPr lang="es-MX" sz="2000" dirty="0" smtClean="0"/>
          </a:p>
          <a:p>
            <a:pPr lvl="0">
              <a:buFont typeface="Wingdings" pitchFamily="2" charset="2"/>
              <a:buChar char="ü"/>
            </a:pPr>
            <a:r>
              <a:rPr lang="es-MX" sz="2000" dirty="0" smtClean="0"/>
              <a:t>Evitar el uso de adjetivos calificativos</a:t>
            </a:r>
          </a:p>
          <a:p>
            <a:pPr lvl="0">
              <a:buFont typeface="Wingdings" pitchFamily="2" charset="2"/>
              <a:buChar char="ü"/>
            </a:pPr>
            <a:endParaRPr lang="es-MX" sz="2000" dirty="0" smtClean="0"/>
          </a:p>
          <a:p>
            <a:pPr lvl="0">
              <a:buFont typeface="Wingdings" pitchFamily="2" charset="2"/>
              <a:buChar char="ü"/>
            </a:pPr>
            <a:r>
              <a:rPr lang="es-MX" sz="2000" dirty="0" smtClean="0"/>
              <a:t>No subrayar conceptos</a:t>
            </a:r>
          </a:p>
          <a:p>
            <a:pPr lvl="0">
              <a:buFont typeface="Wingdings" pitchFamily="2" charset="2"/>
              <a:buChar char="ü"/>
            </a:pPr>
            <a:endParaRPr lang="es-MX" sz="2000" dirty="0" smtClean="0"/>
          </a:p>
          <a:p>
            <a:pPr lvl="0">
              <a:buFont typeface="Wingdings" pitchFamily="2" charset="2"/>
              <a:buChar char="ü"/>
            </a:pPr>
            <a:r>
              <a:rPr lang="es-MX" sz="2000" dirty="0" smtClean="0"/>
              <a:t>Utilizar una redacción clara, precisa y en una extensión máxima de cinco renglones.</a:t>
            </a:r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46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2285992"/>
            <a:ext cx="8045684" cy="226585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Ejemplo: Procedimiento de Fotocopiado</a:t>
            </a:r>
          </a:p>
          <a:p>
            <a:pPr defTabSz="876300" eaLnBrk="0" hangingPunct="0">
              <a:defRPr/>
            </a:pPr>
            <a:endParaRPr lang="es-MX" sz="2200" b="1" cap="small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Objetivo:</a:t>
            </a:r>
            <a:endParaRPr lang="es-MX" sz="22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 defTabSz="876300" eaLnBrk="0" hangingPunct="0">
              <a:defRPr/>
            </a:pPr>
            <a:r>
              <a:rPr lang="es-MX" sz="2400" dirty="0" smtClean="0"/>
              <a:t>Establecer las actividades necesarias para llevar a cabo el fotocopiado de material académico tanto para el prestador del servicio como para el académico solicitante.</a:t>
            </a:r>
            <a:endParaRPr lang="es-MX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Box 11"/>
          <p:cNvSpPr txBox="1">
            <a:spLocks noChangeArrowheads="1"/>
          </p:cNvSpPr>
          <p:nvPr/>
        </p:nvSpPr>
        <p:spPr bwMode="auto">
          <a:xfrm>
            <a:off x="642910" y="1785926"/>
            <a:ext cx="2266849" cy="31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901" tIns="9450" rIns="18901" bIns="9450">
            <a:spAutoFit/>
          </a:bodyPr>
          <a:lstStyle/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5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Alcance:</a:t>
            </a:r>
            <a:endParaRPr lang="es-MX" sz="25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0483" name="Text Box 12"/>
          <p:cNvSpPr txBox="1">
            <a:spLocks noChangeArrowheads="1"/>
          </p:cNvSpPr>
          <p:nvPr/>
        </p:nvSpPr>
        <p:spPr bwMode="auto">
          <a:xfrm>
            <a:off x="642910" y="2349500"/>
            <a:ext cx="8001056" cy="69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901" tIns="9450" rIns="18901" bIns="9450">
            <a:spAutoFit/>
          </a:bodyPr>
          <a:lstStyle>
            <a:lvl1pPr marL="342900" indent="-3429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6300" eaLnBrk="0" hangingPunct="0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6300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2" indent="0" algn="just" eaLnBrk="1" hangingPunct="1">
              <a:buClr>
                <a:srgbClr val="996600"/>
              </a:buClr>
              <a:buSzPct val="100000"/>
            </a:pPr>
            <a:r>
              <a:rPr lang="es-MX" sz="2200" dirty="0" smtClean="0">
                <a:latin typeface="Arial" pitchFamily="34" charset="0"/>
                <a:cs typeface="Arial" pitchFamily="34" charset="0"/>
              </a:rPr>
              <a:t>Determinar los límites del procedimiento utilizando las palabras “desde” y “hasta”.</a:t>
            </a: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http://img.photobucket.com/albums/v67/Flipmcgee/01a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992"/>
          <a:stretch/>
        </p:blipFill>
        <p:spPr bwMode="auto">
          <a:xfrm>
            <a:off x="20025" y="3284984"/>
            <a:ext cx="9123975" cy="2952328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571472" y="3786190"/>
            <a:ext cx="8045684" cy="158874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defRPr/>
            </a:pPr>
            <a:r>
              <a:rPr lang="es-MX" sz="22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Ejemplo: Procedimiento de Fotocopiado</a:t>
            </a:r>
            <a:endParaRPr lang="es-MX" sz="22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876300" eaLnBrk="0" hangingPunct="0">
              <a:defRPr/>
            </a:pPr>
            <a:endParaRPr lang="es-MX" sz="800" b="1" cap="small" dirty="0">
              <a:cs typeface="Arial" pitchFamily="34" charset="0"/>
            </a:endParaRPr>
          </a:p>
          <a:p>
            <a:pPr algn="just"/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Alcance:</a:t>
            </a:r>
          </a:p>
          <a:p>
            <a:pPr algn="just"/>
            <a:r>
              <a:rPr lang="es-MX" sz="2400" dirty="0" smtClean="0"/>
              <a:t>Desde la solicitud de servicio hasta la entrega del material fotocopiado.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chaordix.com/wp-content/uploads/2011/10/process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906370" y="1671973"/>
            <a:ext cx="7464967" cy="439400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642910" y="2492896"/>
            <a:ext cx="7786742" cy="250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defTabSz="876300" eaLnBrk="0" hangingPunct="0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4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Normas de Operación</a:t>
            </a:r>
          </a:p>
          <a:p>
            <a:pPr defTabSz="876300" eaLnBrk="0" hangingPunct="0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4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0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200" dirty="0" smtClean="0"/>
              <a:t>En los procedimientos se deben incluir todos los lineamientos, que regulen la actuación de los participantes en la ejecución de las tareas. A este tipo de lineamientos se les denomina normas, las cuales se dividen en reglas y políticas.</a:t>
            </a:r>
          </a:p>
          <a:p>
            <a:pPr algn="just"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1700" dirty="0">
              <a:ln w="12700">
                <a:noFill/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642910" y="2928934"/>
            <a:ext cx="7786742" cy="116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901" tIns="9450" rIns="18901" bIns="9450">
            <a:spAutoFit/>
          </a:bodyPr>
          <a:lstStyle/>
          <a:p>
            <a:pPr algn="ctr"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r>
              <a:rPr lang="es-MX" sz="2500" b="1" cap="small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Para la elaboración de las normas de operación de los Manuales de Procedimientos de la Institución se deberán tomar en cuenta las siguientes definiciones:</a:t>
            </a:r>
            <a:endParaRPr lang="es-MX" sz="2800" dirty="0" smtClean="0"/>
          </a:p>
          <a:p>
            <a:pPr defTabSz="181131">
              <a:lnSpc>
                <a:spcPts val="2150"/>
              </a:lnSpc>
              <a:buClr>
                <a:srgbClr val="FF0000"/>
              </a:buClr>
              <a:buSzPct val="120000"/>
              <a:defRPr/>
            </a:pPr>
            <a:endParaRPr lang="es-MX" sz="2500" b="1" cap="small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929454" y="6500834"/>
            <a:ext cx="2071702" cy="369332"/>
          </a:xfrm>
          <a:prstGeom prst="rect">
            <a:avLst/>
          </a:prstGeom>
          <a:solidFill>
            <a:srgbClr val="133E73"/>
          </a:solidFill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6 de junio de 2013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876</Words>
  <Application>Microsoft Office PowerPoint</Application>
  <PresentationFormat>Presentación en pantalla (4:3)</PresentationFormat>
  <Paragraphs>160</Paragraphs>
  <Slides>19</Slides>
  <Notes>19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Hyperion</dc:creator>
  <cp:lastModifiedBy>Naye1</cp:lastModifiedBy>
  <cp:revision>48</cp:revision>
  <cp:lastPrinted>2013-04-08T15:45:41Z</cp:lastPrinted>
  <dcterms:created xsi:type="dcterms:W3CDTF">2013-04-05T23:51:19Z</dcterms:created>
  <dcterms:modified xsi:type="dcterms:W3CDTF">2013-06-07T16:39:49Z</dcterms:modified>
</cp:coreProperties>
</file>