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2" r:id="rId3"/>
    <p:sldId id="258" r:id="rId4"/>
    <p:sldId id="259" r:id="rId5"/>
    <p:sldId id="260" r:id="rId6"/>
    <p:sldId id="261" r:id="rId7"/>
    <p:sldId id="262" r:id="rId8"/>
    <p:sldId id="273" r:id="rId9"/>
    <p:sldId id="263" r:id="rId10"/>
    <p:sldId id="264" r:id="rId11"/>
    <p:sldId id="265" r:id="rId12"/>
    <p:sldId id="266" r:id="rId13"/>
    <p:sldId id="269" r:id="rId14"/>
    <p:sldId id="271" r:id="rId15"/>
    <p:sldId id="267" r:id="rId16"/>
    <p:sldId id="268" r:id="rId17"/>
    <p:sldId id="270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0FCF"/>
    <a:srgbClr val="0D0D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546" y="-108"/>
      </p:cViewPr>
      <p:guideLst>
        <p:guide orient="horz" pos="2160"/>
        <p:guide pos="57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1E9A6-2BE3-471C-923F-AF2BF7173FE5}" type="datetimeFigureOut">
              <a:rPr lang="es-MX" smtClean="0"/>
              <a:pPr/>
              <a:t>09/04/2013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0B48A-2D1E-440E-AEC6-2D50147A27E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05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6627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3BF2AB-D220-4479-9256-2BB457596188}" type="slidenum">
              <a:rPr lang="es-MX" smtClean="0"/>
              <a:pPr/>
              <a:t>2</a:t>
            </a:fld>
            <a:endParaRPr lang="es-MX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6627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CC3D00C-AB66-47BD-9A56-21B8385E8361}" type="slidenum">
              <a:rPr lang="es-MX" sz="1700" smtClean="0"/>
              <a:pPr eaLnBrk="1" hangingPunct="1"/>
              <a:t>3</a:t>
            </a:fld>
            <a:endParaRPr lang="es-MX" sz="17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7651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B861D90-8199-4E8C-AF45-31EF007BC071}" type="slidenum">
              <a:rPr lang="es-MX" sz="1700" smtClean="0"/>
              <a:pPr eaLnBrk="1" hangingPunct="1"/>
              <a:t>9</a:t>
            </a:fld>
            <a:endParaRPr lang="es-MX" sz="17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09/04/2013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574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09/04/2013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4510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09/04/2013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150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09/04/2013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6690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09/04/2013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5187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09/04/2013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719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09/04/2013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201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09/04/2013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9123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435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09/04/2013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0126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09/04/2013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280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0" b="3813"/>
          <a:stretch/>
        </p:blipFill>
        <p:spPr>
          <a:xfrm>
            <a:off x="-10633" y="270785"/>
            <a:ext cx="9175270" cy="6566221"/>
          </a:xfrm>
          <a:prstGeom prst="rect">
            <a:avLst/>
          </a:prstGeom>
        </p:spPr>
      </p:pic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827DB-DA22-4A0A-97A4-8464EF2C8F30}" type="datetimeFigureOut">
              <a:rPr lang="es-MX" smtClean="0"/>
              <a:pPr/>
              <a:t>09/04/2013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0" y="0"/>
            <a:ext cx="9144000" cy="516875"/>
          </a:xfrm>
          <a:prstGeom prst="rect">
            <a:avLst/>
          </a:prstGeom>
        </p:spPr>
      </p:pic>
      <p:sp>
        <p:nvSpPr>
          <p:cNvPr id="8" name="7 Rectángulo"/>
          <p:cNvSpPr/>
          <p:nvPr userDrawn="1"/>
        </p:nvSpPr>
        <p:spPr>
          <a:xfrm>
            <a:off x="-10632" y="495612"/>
            <a:ext cx="9201462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33" y="6381327"/>
            <a:ext cx="9202566" cy="493346"/>
          </a:xfrm>
          <a:prstGeom prst="rect">
            <a:avLst/>
          </a:prstGeom>
        </p:spPr>
      </p:pic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1820078" y="896238"/>
            <a:ext cx="5434012" cy="39846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>
            <a:lvl1pPr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s-MX" sz="1200" b="1" dirty="0" smtClean="0">
                <a:latin typeface="Arial" pitchFamily="34" charset="0"/>
                <a:cs typeface="Arial" pitchFamily="34" charset="0"/>
              </a:rPr>
              <a:t>Universidad Nacional Autónoma de México</a:t>
            </a:r>
          </a:p>
          <a:p>
            <a:pPr algn="ctr" eaLnBrk="1" hangingPunct="1">
              <a:defRPr/>
            </a:pPr>
            <a:r>
              <a:rPr lang="es-MX" sz="1200" b="1" dirty="0" smtClean="0">
                <a:latin typeface="Arial" pitchFamily="34" charset="0"/>
                <a:cs typeface="Arial" pitchFamily="34" charset="0"/>
              </a:rPr>
              <a:t>Facultad de Ingeniería</a:t>
            </a:r>
            <a:endParaRPr lang="es-ES" sz="12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8 Imagen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078" y="699388"/>
            <a:ext cx="6350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9 Imagen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090" y="699388"/>
            <a:ext cx="642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Rectángulo"/>
          <p:cNvSpPr/>
          <p:nvPr userDrawn="1"/>
        </p:nvSpPr>
        <p:spPr>
          <a:xfrm>
            <a:off x="-10633" y="-1"/>
            <a:ext cx="4896000" cy="52625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 CuadroTexto"/>
          <p:cNvSpPr txBox="1">
            <a:spLocks noChangeArrowheads="1"/>
          </p:cNvSpPr>
          <p:nvPr userDrawn="1"/>
        </p:nvSpPr>
        <p:spPr bwMode="auto">
          <a:xfrm>
            <a:off x="46830" y="63069"/>
            <a:ext cx="9097170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s-MX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Manual de Procedimientos de la Facultad de Ingeniería</a:t>
            </a:r>
          </a:p>
        </p:txBody>
      </p:sp>
      <p:sp>
        <p:nvSpPr>
          <p:cNvPr id="16" name="15 Rectángulo"/>
          <p:cNvSpPr/>
          <p:nvPr userDrawn="1"/>
        </p:nvSpPr>
        <p:spPr>
          <a:xfrm>
            <a:off x="2071" y="6381327"/>
            <a:ext cx="9144000" cy="45719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Text Box 11"/>
          <p:cNvSpPr txBox="1">
            <a:spLocks noChangeArrowheads="1"/>
          </p:cNvSpPr>
          <p:nvPr userDrawn="1"/>
        </p:nvSpPr>
        <p:spPr bwMode="auto">
          <a:xfrm>
            <a:off x="6948264" y="6517787"/>
            <a:ext cx="1833636" cy="29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algn="r" defTabSz="181131">
              <a:buClr>
                <a:srgbClr val="FF0000"/>
              </a:buClr>
              <a:buSzPct val="120000"/>
              <a:defRPr/>
            </a:pPr>
            <a:r>
              <a:rPr lang="es-MX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9 de abril de 2013</a:t>
            </a:r>
          </a:p>
        </p:txBody>
      </p:sp>
      <p:sp>
        <p:nvSpPr>
          <p:cNvPr id="18" name="17 Rectángulo"/>
          <p:cNvSpPr/>
          <p:nvPr userDrawn="1"/>
        </p:nvSpPr>
        <p:spPr>
          <a:xfrm>
            <a:off x="-10633" y="6349487"/>
            <a:ext cx="9202566" cy="1683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Text Box 11"/>
          <p:cNvSpPr txBox="1">
            <a:spLocks noChangeArrowheads="1"/>
          </p:cNvSpPr>
          <p:nvPr userDrawn="1"/>
        </p:nvSpPr>
        <p:spPr bwMode="auto">
          <a:xfrm>
            <a:off x="-10632" y="6309782"/>
            <a:ext cx="9175270" cy="234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algn="ctr" defTabSz="181131">
              <a:buClr>
                <a:srgbClr val="FF0000"/>
              </a:buClr>
              <a:buSzPct val="120000"/>
              <a:defRPr/>
            </a:pPr>
            <a:r>
              <a:rPr lang="es-MX" sz="14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Proyecto 5.3 Renovación de los procesos académico-administrativos con un enfoque de mejora continua</a:t>
            </a:r>
          </a:p>
        </p:txBody>
      </p:sp>
    </p:spTree>
    <p:extLst>
      <p:ext uri="{BB962C8B-B14F-4D97-AF65-F5344CB8AC3E}">
        <p14:creationId xmlns:p14="http://schemas.microsoft.com/office/powerpoint/2010/main" val="115229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rco%20de%20referencia%2053.xls" TargetMode="External"/><Relationship Id="rId2" Type="http://schemas.openxmlformats.org/officeDocument/2006/relationships/hyperlink" Target="Diagnostico.pptx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Diagnostico_2.pptx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adrianeb@unam.mx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fc02.deviantart.net/fs71/i/2010/157/6/a/Perspective_Grid_2_by_Hunchdebunch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8930">
            <a:off x="1812311" y="2981634"/>
            <a:ext cx="4561188" cy="3471009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403648" y="1944860"/>
            <a:ext cx="6797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Primera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reunión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para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la </a:t>
            </a:r>
            <a:r>
              <a:rPr lang="en-US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elaboración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del </a:t>
            </a:r>
            <a:endParaRPr lang="es-MX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31729" y="2256672"/>
            <a:ext cx="7488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Manual de </a:t>
            </a:r>
            <a:r>
              <a:rPr lang="en-US" sz="4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procedimientos</a:t>
            </a:r>
            <a:endParaRPr lang="es-MX" sz="43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00602" y="2909815"/>
            <a:ext cx="72007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de la </a:t>
            </a:r>
            <a:r>
              <a:rPr lang="en-US" sz="4200" b="1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Facultad</a:t>
            </a:r>
            <a:r>
              <a:rPr lang="en-US" sz="42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4200" b="1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Ingeniería</a:t>
            </a:r>
            <a:endParaRPr lang="es-MX" sz="42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6" name="Picture 4" descr="http://farm3.staticflickr.com/2755/4086890591_5fae5961a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905" y="3269831"/>
            <a:ext cx="4555938" cy="3416954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60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chaordix.com/wp-content/uploads/2011/10/process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06370" y="1671973"/>
            <a:ext cx="7464967" cy="4394001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1091544" y="2492896"/>
            <a:ext cx="7128792" cy="227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defTabSz="876300" eaLnBrk="0" hangingPunct="0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400" b="1" cap="small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Objetivo de la reunión</a:t>
            </a: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000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 defTabSz="181131">
              <a:lnSpc>
                <a:spcPts val="2150"/>
              </a:lnSpc>
              <a:buClr>
                <a:srgbClr val="FF0000"/>
              </a:buClr>
              <a:buSzPct val="120000"/>
              <a:buFont typeface="Arial" pitchFamily="34" charset="0"/>
              <a:buChar char="•"/>
              <a:defRPr/>
            </a:pPr>
            <a:r>
              <a:rPr lang="es-MX" sz="2000" dirty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Iniciar los trabajo que llevarán a la elaboración del Manual de Procedimientos de la Facultad de Ingeniería</a:t>
            </a:r>
          </a:p>
          <a:p>
            <a:pPr marL="285750" indent="-285750" defTabSz="181131">
              <a:lnSpc>
                <a:spcPts val="2150"/>
              </a:lnSpc>
              <a:buClr>
                <a:srgbClr val="FF0000"/>
              </a:buClr>
              <a:buSzPct val="120000"/>
              <a:buFont typeface="Arial" pitchFamily="34" charset="0"/>
              <a:buChar char="•"/>
              <a:defRPr/>
            </a:pPr>
            <a:endParaRPr lang="es-MX" sz="2000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 defTabSz="181131">
              <a:lnSpc>
                <a:spcPts val="2150"/>
              </a:lnSpc>
              <a:buClr>
                <a:srgbClr val="FF0000"/>
              </a:buClr>
              <a:buSzPct val="120000"/>
              <a:buFont typeface="Arial" pitchFamily="34" charset="0"/>
              <a:buChar char="•"/>
              <a:defRPr/>
            </a:pPr>
            <a:r>
              <a:rPr lang="es-MX" sz="2000" dirty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Explicar la forma en la que se elaborará el diagnóstico de los cinco procedimientos sustantivos de cada área.</a:t>
            </a: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1700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Rectángulo"/>
          <p:cNvSpPr/>
          <p:nvPr/>
        </p:nvSpPr>
        <p:spPr>
          <a:xfrm>
            <a:off x="0" y="1700807"/>
            <a:ext cx="9144000" cy="5157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342711" y="1628800"/>
            <a:ext cx="1637001" cy="583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901" tIns="9450" rIns="18901" bIns="9450">
            <a:spAutoFit/>
          </a:bodyPr>
          <a:lstStyle/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1700" b="1" dirty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Mecánica de trabajo</a:t>
            </a:r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s-MX"/>
          </a:p>
        </p:txBody>
      </p:sp>
      <p:sp>
        <p:nvSpPr>
          <p:cNvPr id="1029" name="4 CuadroTexto"/>
          <p:cNvSpPr txBox="1">
            <a:spLocks noChangeArrowheads="1"/>
          </p:cNvSpPr>
          <p:nvPr/>
        </p:nvSpPr>
        <p:spPr bwMode="auto">
          <a:xfrm>
            <a:off x="5867400" y="1935163"/>
            <a:ext cx="3097213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sz="1600" dirty="0">
                <a:latin typeface="+mj-lt"/>
              </a:rPr>
              <a:t>Diagnóstico de los cinco procedimientos más significativos de cada área </a:t>
            </a:r>
          </a:p>
        </p:txBody>
      </p:sp>
      <p:cxnSp>
        <p:nvCxnSpPr>
          <p:cNvPr id="1030" name="6 Conector recto de flecha"/>
          <p:cNvCxnSpPr>
            <a:cxnSpLocks noChangeShapeType="1"/>
            <a:stCxn id="1029" idx="1"/>
          </p:cNvCxnSpPr>
          <p:nvPr/>
        </p:nvCxnSpPr>
        <p:spPr bwMode="auto">
          <a:xfrm flipH="1">
            <a:off x="3132138" y="2351088"/>
            <a:ext cx="2735262" cy="430212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1" name="8 CuadroTexto"/>
          <p:cNvSpPr txBox="1">
            <a:spLocks noChangeArrowheads="1"/>
          </p:cNvSpPr>
          <p:nvPr/>
        </p:nvSpPr>
        <p:spPr bwMode="auto">
          <a:xfrm>
            <a:off x="5878513" y="3246438"/>
            <a:ext cx="3097212" cy="58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sz="1600" dirty="0">
                <a:latin typeface="+mj-lt"/>
              </a:rPr>
              <a:t>Análisis del diagnóstico de los procedimientos enviados</a:t>
            </a:r>
          </a:p>
        </p:txBody>
      </p:sp>
      <p:cxnSp>
        <p:nvCxnSpPr>
          <p:cNvPr id="1032" name="9 Conector recto de flecha"/>
          <p:cNvCxnSpPr>
            <a:cxnSpLocks noChangeShapeType="1"/>
            <a:stCxn id="1031" idx="1"/>
          </p:cNvCxnSpPr>
          <p:nvPr/>
        </p:nvCxnSpPr>
        <p:spPr bwMode="auto">
          <a:xfrm flipH="1" flipV="1">
            <a:off x="4140200" y="2997200"/>
            <a:ext cx="1738313" cy="54133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3" name="12 CuadroTexto"/>
          <p:cNvSpPr txBox="1">
            <a:spLocks noChangeArrowheads="1"/>
          </p:cNvSpPr>
          <p:nvPr/>
        </p:nvSpPr>
        <p:spPr bwMode="auto">
          <a:xfrm>
            <a:off x="5878513" y="4029075"/>
            <a:ext cx="3097212" cy="585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sz="1600">
                <a:latin typeface="+mj-lt"/>
              </a:rPr>
              <a:t>Aprobación de lista de procedimientos</a:t>
            </a:r>
          </a:p>
        </p:txBody>
      </p:sp>
      <p:cxnSp>
        <p:nvCxnSpPr>
          <p:cNvPr id="1034" name="13 Conector recto de flecha"/>
          <p:cNvCxnSpPr>
            <a:cxnSpLocks noChangeShapeType="1"/>
            <a:stCxn id="1033" idx="1"/>
          </p:cNvCxnSpPr>
          <p:nvPr/>
        </p:nvCxnSpPr>
        <p:spPr bwMode="auto">
          <a:xfrm flipH="1" flipV="1">
            <a:off x="5148263" y="4221163"/>
            <a:ext cx="730250" cy="1016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5" name="19 CuadroTexto"/>
          <p:cNvSpPr txBox="1">
            <a:spLocks noChangeArrowheads="1"/>
          </p:cNvSpPr>
          <p:nvPr/>
        </p:nvSpPr>
        <p:spPr bwMode="auto">
          <a:xfrm>
            <a:off x="5878513" y="5219700"/>
            <a:ext cx="3097212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sz="1600">
                <a:latin typeface="+mj-lt"/>
              </a:rPr>
              <a:t>Generar Manual de Procedimientos</a:t>
            </a:r>
          </a:p>
        </p:txBody>
      </p:sp>
      <p:cxnSp>
        <p:nvCxnSpPr>
          <p:cNvPr id="1036" name="20 Conector recto de flecha"/>
          <p:cNvCxnSpPr>
            <a:cxnSpLocks noChangeShapeType="1"/>
            <a:stCxn id="1035" idx="1"/>
            <a:endCxn id="1037" idx="1"/>
          </p:cNvCxnSpPr>
          <p:nvPr/>
        </p:nvCxnSpPr>
        <p:spPr bwMode="auto">
          <a:xfrm flipH="1" flipV="1">
            <a:off x="4572000" y="5123657"/>
            <a:ext cx="1306513" cy="388431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7" name="23 Cerrar llave"/>
          <p:cNvSpPr>
            <a:spLocks/>
          </p:cNvSpPr>
          <p:nvPr/>
        </p:nvSpPr>
        <p:spPr bwMode="auto">
          <a:xfrm>
            <a:off x="4271963" y="4441825"/>
            <a:ext cx="300037" cy="1363663"/>
          </a:xfrm>
          <a:prstGeom prst="rightBrace">
            <a:avLst>
              <a:gd name="adj1" fmla="val 8311"/>
              <a:gd name="adj2" fmla="val 50000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876300"/>
            <a:endParaRPr lang="es-MX" sz="2300"/>
          </a:p>
        </p:txBody>
      </p:sp>
      <p:sp>
        <p:nvSpPr>
          <p:cNvPr id="1038" name="26 CuadroTexto"/>
          <p:cNvSpPr txBox="1">
            <a:spLocks noChangeArrowheads="1"/>
          </p:cNvSpPr>
          <p:nvPr/>
        </p:nvSpPr>
        <p:spPr bwMode="auto">
          <a:xfrm>
            <a:off x="5878513" y="5971182"/>
            <a:ext cx="3097212" cy="338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sz="1600">
                <a:latin typeface="+mj-lt"/>
              </a:rPr>
              <a:t>Mejora continua</a:t>
            </a:r>
          </a:p>
        </p:txBody>
      </p:sp>
      <p:cxnSp>
        <p:nvCxnSpPr>
          <p:cNvPr id="1039" name="27 Conector recto de flecha"/>
          <p:cNvCxnSpPr>
            <a:cxnSpLocks noChangeShapeType="1"/>
            <a:stCxn id="1038" idx="1"/>
          </p:cNvCxnSpPr>
          <p:nvPr/>
        </p:nvCxnSpPr>
        <p:spPr bwMode="auto">
          <a:xfrm flipH="1" flipV="1">
            <a:off x="3635896" y="5971182"/>
            <a:ext cx="2242617" cy="169069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0" name="29 Abrir llave"/>
          <p:cNvSpPr>
            <a:spLocks/>
          </p:cNvSpPr>
          <p:nvPr/>
        </p:nvSpPr>
        <p:spPr bwMode="auto">
          <a:xfrm>
            <a:off x="1403350" y="2924175"/>
            <a:ext cx="647700" cy="3241675"/>
          </a:xfrm>
          <a:prstGeom prst="leftBrace">
            <a:avLst>
              <a:gd name="adj1" fmla="val 8342"/>
              <a:gd name="adj2" fmla="val 50000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876300"/>
            <a:endParaRPr lang="es-MX" sz="2300"/>
          </a:p>
        </p:txBody>
      </p:sp>
      <p:sp>
        <p:nvSpPr>
          <p:cNvPr id="1041" name="30 CuadroTexto"/>
          <p:cNvSpPr txBox="1">
            <a:spLocks noChangeArrowheads="1"/>
          </p:cNvSpPr>
          <p:nvPr/>
        </p:nvSpPr>
        <p:spPr bwMode="auto">
          <a:xfrm>
            <a:off x="107950" y="4365625"/>
            <a:ext cx="13740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sz="2800" dirty="0">
                <a:latin typeface="+mn-lt"/>
              </a:rPr>
              <a:t>4 meses</a:t>
            </a:r>
          </a:p>
        </p:txBody>
      </p:sp>
      <p:sp>
        <p:nvSpPr>
          <p:cNvPr id="1042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s-MX"/>
          </a:p>
        </p:txBody>
      </p:sp>
      <p:sp>
        <p:nvSpPr>
          <p:cNvPr id="1043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s-MX"/>
          </a:p>
        </p:txBody>
      </p:sp>
      <p:graphicFrame>
        <p:nvGraphicFramePr>
          <p:cNvPr id="1026" name="Object 19"/>
          <p:cNvGraphicFramePr>
            <a:graphicFrameLocks noChangeAspect="1"/>
          </p:cNvGraphicFramePr>
          <p:nvPr/>
        </p:nvGraphicFramePr>
        <p:xfrm>
          <a:off x="2051050" y="1484313"/>
          <a:ext cx="3330575" cy="498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Visio" r:id="rId3" imgW="4888326" imgH="7325370" progId="Visio.Drawing.6">
                  <p:embed/>
                </p:oleObj>
              </mc:Choice>
              <mc:Fallback>
                <p:oleObj name="Visio" r:id="rId3" imgW="4888326" imgH="7325370" progId="Visio.Drawing.6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1484313"/>
                        <a:ext cx="3330575" cy="498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fc02.deviantart.net/fs71/i/2010/157/6/a/Perspective_Grid_2_by_Hunchdebunch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8930">
            <a:off x="135479" y="908697"/>
            <a:ext cx="3119923" cy="4964336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851146"/>
              </p:ext>
            </p:extLst>
          </p:nvPr>
        </p:nvGraphicFramePr>
        <p:xfrm>
          <a:off x="323529" y="1628800"/>
          <a:ext cx="8496943" cy="4248466"/>
        </p:xfrm>
        <a:graphic>
          <a:graphicData uri="http://schemas.openxmlformats.org/drawingml/2006/table">
            <a:tbl>
              <a:tblPr/>
              <a:tblGrid>
                <a:gridCol w="4312391"/>
                <a:gridCol w="261842"/>
                <a:gridCol w="261842"/>
                <a:gridCol w="261227"/>
                <a:gridCol w="261227"/>
                <a:gridCol w="261842"/>
                <a:gridCol w="261842"/>
                <a:gridCol w="261227"/>
                <a:gridCol w="261227"/>
                <a:gridCol w="261842"/>
                <a:gridCol w="261842"/>
                <a:gridCol w="261227"/>
                <a:gridCol w="261227"/>
                <a:gridCol w="261842"/>
                <a:gridCol w="261842"/>
                <a:gridCol w="261227"/>
                <a:gridCol w="261227"/>
              </a:tblGrid>
              <a:tr h="314341">
                <a:tc gridSpan="1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Cronograma de actividades para llevar a cabo el manual de procedimientos de la FI</a:t>
                      </a:r>
                      <a:endParaRPr lang="es-MX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4134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Actividad</a:t>
                      </a:r>
                      <a:endParaRPr lang="es-MX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Abril</a:t>
                      </a:r>
                      <a:endParaRPr lang="es-MX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Mayo</a:t>
                      </a:r>
                      <a:endParaRPr lang="es-MX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Junio</a:t>
                      </a:r>
                      <a:endParaRPr lang="es-MX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Agosto</a:t>
                      </a:r>
                      <a:endParaRPr lang="es-MX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4134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MX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MX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MX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MX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MX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MX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MX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MX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MX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MX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MX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MX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MX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MX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MX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MX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413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Primera sesión de trabajo</a:t>
                      </a:r>
                      <a:endParaRPr lang="es-MX" sz="9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50" dirty="0">
                          <a:latin typeface="Calibri"/>
                          <a:ea typeface="Times New Roman"/>
                          <a:cs typeface="Times New Roman"/>
                        </a:rPr>
                        <a:t>Realizar una lista de 5 procedimientos sustantivos.</a:t>
                      </a:r>
                      <a:endParaRPr lang="es-MX" sz="9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Enviar diagnósticos realizados a sus 5 procedimientos por correo electrónico</a:t>
                      </a:r>
                      <a:endParaRPr lang="es-MX" sz="9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s-MX" sz="80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  <a:endParaRPr lang="es-MX" sz="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50" dirty="0">
                          <a:latin typeface="Calibri"/>
                          <a:ea typeface="Times New Roman"/>
                          <a:cs typeface="Times New Roman"/>
                        </a:rPr>
                        <a:t>Análisis del diagnóstico de los procedimientos enviado</a:t>
                      </a:r>
                      <a:endParaRPr lang="es-MX" sz="9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s-MX" sz="80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MX" sz="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¿Los procedimientos son adecuados?</a:t>
                      </a:r>
                      <a:endParaRPr lang="es-MX" sz="9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50" dirty="0">
                          <a:latin typeface="Calibri"/>
                          <a:ea typeface="Times New Roman"/>
                          <a:cs typeface="Times New Roman"/>
                        </a:rPr>
                        <a:t>Junta con los responsables del área</a:t>
                      </a:r>
                      <a:endParaRPr lang="es-MX" sz="9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Generar lista oficial de procedimientos</a:t>
                      </a:r>
                      <a:endParaRPr lang="es-MX" sz="9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50" dirty="0">
                          <a:latin typeface="Calibri"/>
                          <a:ea typeface="Times New Roman"/>
                          <a:cs typeface="Times New Roman"/>
                        </a:rPr>
                        <a:t>¿Aprobada?</a:t>
                      </a:r>
                      <a:endParaRPr lang="es-MX" sz="9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Acudir a taller de la DGPO</a:t>
                      </a:r>
                      <a:endParaRPr lang="es-MX" sz="9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50" dirty="0">
                          <a:latin typeface="Calibri"/>
                          <a:ea typeface="Times New Roman"/>
                          <a:cs typeface="Times New Roman"/>
                        </a:rPr>
                        <a:t>Desarrollar procedimientos aprobados</a:t>
                      </a:r>
                      <a:endParaRPr lang="es-MX" sz="9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Desarrollar manual de procedimientos de la FI</a:t>
                      </a:r>
                      <a:endParaRPr lang="es-MX" sz="9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3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50" dirty="0">
                          <a:latin typeface="Calibri"/>
                          <a:ea typeface="Times New Roman"/>
                          <a:cs typeface="Times New Roman"/>
                        </a:rPr>
                        <a:t>Registro ante DGPO</a:t>
                      </a:r>
                      <a:endParaRPr lang="es-MX" sz="9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Publicación electrónica del manual de procedimientos</a:t>
                      </a:r>
                      <a:endParaRPr lang="es-MX" sz="9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MX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endParaRPr lang="es-MX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77" marR="308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2411760" y="2852936"/>
            <a:ext cx="4608511" cy="30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algn="ctr"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400" b="1" cap="small" dirty="0" smtClean="0">
                <a:solidFill>
                  <a:schemeClr val="accent2">
                    <a:lumMod val="50000"/>
                  </a:schemeClr>
                </a:solidFill>
                <a:cs typeface="Arial" pitchFamily="34" charset="0"/>
                <a:hlinkClick r:id="rId2" action="ppaction://hlinkpres?slideindex=1&amp;slidetitle="/>
              </a:rPr>
              <a:t>Diagnóstico de procedimientos</a:t>
            </a:r>
            <a:endParaRPr lang="es-MX" sz="2400" b="1" cap="small" dirty="0">
              <a:solidFill>
                <a:schemeClr val="accent2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3" name="2 CuadroTexto">
            <a:hlinkClick r:id="rId3" action="ppaction://hlinkfile"/>
          </p:cNvPr>
          <p:cNvSpPr txBox="1"/>
          <p:nvPr/>
        </p:nvSpPr>
        <p:spPr>
          <a:xfrm>
            <a:off x="3891388" y="3717032"/>
            <a:ext cx="1771062" cy="311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>
            <a:defPPr>
              <a:defRPr lang="es-MX"/>
            </a:defPPr>
            <a:lvl1pPr algn="ctr" defTabSz="181131">
              <a:lnSpc>
                <a:spcPts val="2150"/>
              </a:lnSpc>
              <a:buClr>
                <a:srgbClr val="FF0000"/>
              </a:buClr>
              <a:buSzPct val="120000"/>
              <a:defRPr sz="2400" b="1" cap="small">
                <a:solidFill>
                  <a:schemeClr val="accent2">
                    <a:lumMod val="50000"/>
                  </a:schemeClr>
                </a:solidFill>
                <a:cs typeface="Arial" pitchFamily="34" charset="0"/>
              </a:defRPr>
            </a:lvl1pPr>
          </a:lstStyle>
          <a:p>
            <a:r>
              <a:rPr lang="es-MX" u="sng" dirty="0" smtClean="0">
                <a:solidFill>
                  <a:srgbClr val="0F0FCF"/>
                </a:solidFill>
              </a:rPr>
              <a:t>Ejemplo</a:t>
            </a:r>
            <a:endParaRPr lang="es-MX" u="sng" dirty="0">
              <a:solidFill>
                <a:srgbClr val="0F0FC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331640" y="2276872"/>
            <a:ext cx="684076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algn="ctr"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4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Procedimientos por área y compromisos de trabajo</a:t>
            </a:r>
          </a:p>
          <a:p>
            <a:pPr indent="-342900" algn="ctr"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400" b="1" cap="small" dirty="0" smtClean="0">
              <a:solidFill>
                <a:schemeClr val="tx2">
                  <a:lumMod val="75000"/>
                </a:schemeClr>
              </a:solidFill>
              <a:cs typeface="Arial" pitchFamily="34" charset="0"/>
              <a:hlinkClick r:id="rId2" action="ppaction://hlinkpres?slideindex=1&amp;slidetitle="/>
            </a:endParaRPr>
          </a:p>
          <a:p>
            <a:pPr indent="-342900" defTabSz="181131">
              <a:lnSpc>
                <a:spcPts val="2150"/>
              </a:lnSpc>
              <a:buClr>
                <a:srgbClr val="FF0000"/>
              </a:buClr>
              <a:buSzPct val="120000"/>
              <a:buFont typeface="Wingdings" pitchFamily="2" charset="2"/>
              <a:buChar char="ü"/>
              <a:defRPr/>
            </a:pPr>
            <a:r>
              <a:rPr lang="es-MX" sz="2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Entrega de procedimientos previamente enviados</a:t>
            </a:r>
            <a:endParaRPr lang="es-MX" sz="22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  <a:hlinkClick r:id="rId2" action="ppaction://hlinkpres?slideindex=1&amp;slidetitle=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1619673" y="1921377"/>
            <a:ext cx="1440160" cy="30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4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Tarea</a:t>
            </a:r>
            <a:endParaRPr lang="es-MX" sz="2400" b="1" cap="small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268760"/>
            <a:ext cx="4094989" cy="3365461"/>
          </a:xfrm>
          <a:prstGeom prst="rect">
            <a:avLst/>
          </a:prstGeom>
        </p:spPr>
      </p:pic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1082598" y="3861048"/>
            <a:ext cx="7128792" cy="1993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000" dirty="0" smtClean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000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 defTabSz="181131">
              <a:lnSpc>
                <a:spcPts val="2150"/>
              </a:lnSpc>
              <a:buClr>
                <a:srgbClr val="FF0000"/>
              </a:buClr>
              <a:buSzPct val="120000"/>
              <a:buFont typeface="Arial" pitchFamily="34" charset="0"/>
              <a:buChar char="•"/>
              <a:defRPr/>
            </a:pPr>
            <a:r>
              <a:rPr lang="es-MX" sz="2000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Enlistar los 5 procedimientos sustantivos de su área</a:t>
            </a:r>
            <a:endParaRPr lang="es-MX" sz="2000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 defTabSz="181131">
              <a:lnSpc>
                <a:spcPts val="2150"/>
              </a:lnSpc>
              <a:buClr>
                <a:srgbClr val="FF0000"/>
              </a:buClr>
              <a:buSzPct val="120000"/>
              <a:buFont typeface="Arial" pitchFamily="34" charset="0"/>
              <a:buChar char="•"/>
              <a:defRPr/>
            </a:pPr>
            <a:endParaRPr lang="es-MX" sz="2000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 defTabSz="181131">
              <a:lnSpc>
                <a:spcPts val="2150"/>
              </a:lnSpc>
              <a:buClr>
                <a:srgbClr val="FF0000"/>
              </a:buClr>
              <a:buSzPct val="120000"/>
              <a:buFont typeface="Arial" pitchFamily="34" charset="0"/>
              <a:buChar char="•"/>
              <a:defRPr/>
            </a:pPr>
            <a:r>
              <a:rPr lang="es-MX" sz="2000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Realizar a los 5 procedimientos el diagnóstico </a:t>
            </a:r>
          </a:p>
          <a:p>
            <a:pPr marL="285750" indent="-285750" defTabSz="181131">
              <a:lnSpc>
                <a:spcPts val="2150"/>
              </a:lnSpc>
              <a:buClr>
                <a:srgbClr val="FF0000"/>
              </a:buClr>
              <a:buSzPct val="120000"/>
              <a:buFont typeface="Arial" pitchFamily="34" charset="0"/>
              <a:buChar char="•"/>
              <a:defRPr/>
            </a:pPr>
            <a:endParaRPr lang="es-MX" sz="2000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 defTabSz="181131">
              <a:lnSpc>
                <a:spcPts val="2150"/>
              </a:lnSpc>
              <a:buClr>
                <a:srgbClr val="FF0000"/>
              </a:buClr>
              <a:buSzPct val="120000"/>
              <a:buFont typeface="Arial" pitchFamily="34" charset="0"/>
              <a:buChar char="•"/>
              <a:defRPr/>
            </a:pPr>
            <a:r>
              <a:rPr lang="es-MX" sz="2000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Enviar a miembros del proyecto 5.3, en específico, </a:t>
            </a:r>
            <a:endParaRPr lang="es-MX" sz="1700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719572" y="1770770"/>
            <a:ext cx="1440160" cy="30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4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Tarea</a:t>
            </a:r>
            <a:endParaRPr lang="es-MX" sz="2400" b="1" cap="small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222590"/>
            <a:ext cx="2232248" cy="1834570"/>
          </a:xfrm>
          <a:prstGeom prst="rect">
            <a:avLst/>
          </a:prstGeom>
        </p:spPr>
      </p:pic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557021" y="908720"/>
            <a:ext cx="5688632" cy="4533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000" dirty="0" smtClean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000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200" b="1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Enviar a los correos electrónicos:  </a:t>
            </a:r>
            <a:endParaRPr lang="es-MX" sz="2200" b="1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200" b="1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200" b="1" dirty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Lic. Claudia Cervantes: </a:t>
            </a:r>
            <a:r>
              <a:rPr lang="es-MX" sz="2200" b="1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claudia.cervantes@safi.unam.mx </a:t>
            </a:r>
            <a:endParaRPr lang="es-MX" sz="2200" b="1" dirty="0" smtClean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200" b="1" dirty="0" smtClean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200" b="1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con </a:t>
            </a:r>
            <a:r>
              <a:rPr lang="es-MX" sz="2200" b="1" dirty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copia para el </a:t>
            </a: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200" b="1" dirty="0" smtClean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200" b="1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Dr</a:t>
            </a:r>
            <a:r>
              <a:rPr lang="es-MX" sz="2200" b="1" dirty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 Adrián </a:t>
            </a:r>
            <a:r>
              <a:rPr lang="es-MX" sz="2200" b="1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Espinosa </a:t>
            </a:r>
            <a:r>
              <a:rPr lang="es-MX" sz="2200" b="1" dirty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correo: </a:t>
            </a:r>
            <a:r>
              <a:rPr lang="es-MX" sz="2200" b="1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  <a:hlinkClick r:id="rId3"/>
              </a:rPr>
              <a:t>adrianeb@unam.mx</a:t>
            </a:r>
            <a:endParaRPr lang="es-MX" sz="2200" b="1" dirty="0" smtClean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200" b="1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200" b="1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Mtra. </a:t>
            </a:r>
            <a:r>
              <a:rPr lang="es-MX" sz="2200" b="1" dirty="0" err="1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Nayelli</a:t>
            </a:r>
            <a:r>
              <a:rPr lang="es-MX" sz="2200" b="1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200" b="1" dirty="0" err="1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Manzanarez</a:t>
            </a:r>
            <a:endParaRPr lang="es-MX" sz="2200" b="1" dirty="0" smtClean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200" b="1" dirty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es-MX" sz="2200" b="1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ayelli_fi@hotmail.com</a:t>
            </a:r>
            <a:endParaRPr lang="es-MX" sz="2200" b="1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200" b="1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200" b="1" i="1" u="sng" dirty="0">
                <a:ln w="12700">
                  <a:noFill/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Próxima reunión: 26 de abril de 2013</a:t>
            </a:r>
            <a:r>
              <a:rPr lang="es-MX" sz="2200" b="1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s-MX" sz="2200" b="1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12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fc02.deviantart.net/fs71/i/2010/157/6/a/Perspective_Grid_2_by_Hunchdebunch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8930">
            <a:off x="1812311" y="2981634"/>
            <a:ext cx="4561188" cy="3471009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971600" y="2204864"/>
            <a:ext cx="748883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Gracias </a:t>
            </a:r>
            <a:r>
              <a:rPr lang="en-US" sz="4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por</a:t>
            </a:r>
            <a:r>
              <a:rPr lang="en-US" sz="4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</a:t>
            </a:r>
            <a:r>
              <a:rPr lang="en-US" sz="4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atención</a:t>
            </a:r>
            <a:endParaRPr lang="es-MX" sz="43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6" name="Picture 4" descr="http://farm3.staticflickr.com/2755/4086890591_5fae5961a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905" y="3269831"/>
            <a:ext cx="4555938" cy="3416954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60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87624" y="1988840"/>
            <a:ext cx="6985000" cy="350865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MX" sz="2200" b="1" cap="small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Orden del día</a:t>
            </a:r>
          </a:p>
          <a:p>
            <a:pPr>
              <a:defRPr/>
            </a:pPr>
            <a:endParaRPr lang="es-MX" sz="2000" dirty="0"/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Palabras del Mtro. José Gonzalo Guerrero Zepeda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Presentación de los responsables del Proyecto 5.3 “Renovación de los procesos académico-administrativos con un enfoque de mejora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continua”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Presentación de los responsables de cada área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Presentación del proyecto 5.3 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Presentación del diagnóstico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de procedimientos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Procedimientos por área y compromisos de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trabajo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Tarea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Box 11"/>
          <p:cNvSpPr txBox="1">
            <a:spLocks noChangeArrowheads="1"/>
          </p:cNvSpPr>
          <p:nvPr/>
        </p:nvSpPr>
        <p:spPr bwMode="auto">
          <a:xfrm>
            <a:off x="1115616" y="2310197"/>
            <a:ext cx="7344817" cy="1445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algn="ctr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43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Bienvenida</a:t>
            </a:r>
          </a:p>
          <a:p>
            <a:pPr algn="ctr"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1700" b="1" dirty="0">
              <a:ln w="12700">
                <a:noFill/>
                <a:prstDash val="solid"/>
              </a:ln>
              <a:solidFill>
                <a:srgbClr val="00206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 defTabSz="181131">
              <a:buClr>
                <a:srgbClr val="FF0000"/>
              </a:buClr>
              <a:buSzPct val="120000"/>
              <a:defRPr/>
            </a:pPr>
            <a:r>
              <a:rPr lang="es-MX" sz="2400" b="1" dirty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Palabras del Mtro. Gonzalo Guerrero </a:t>
            </a:r>
            <a:r>
              <a:rPr lang="es-MX" sz="2400" b="1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Zepeda</a:t>
            </a:r>
          </a:p>
          <a:p>
            <a:pPr algn="ctr" defTabSz="181131">
              <a:buClr>
                <a:srgbClr val="FF0000"/>
              </a:buClr>
              <a:buSzPct val="120000"/>
              <a:defRPr/>
            </a:pPr>
            <a:endParaRPr lang="es-MX" sz="800" b="1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algn="ctr" defTabSz="181131">
              <a:buClr>
                <a:srgbClr val="FF0000"/>
              </a:buClr>
              <a:buSzPct val="120000"/>
              <a:defRPr/>
            </a:pPr>
            <a:r>
              <a:rPr lang="es-MX" sz="2400" dirty="0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Director de la Facultad de Ingeniería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867346" y="3232149"/>
            <a:ext cx="3450530" cy="63463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>
            <a:lvl1pPr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defRPr/>
            </a:pPr>
            <a:r>
              <a:rPr lang="es-MX" sz="2000" b="1" cap="small" dirty="0">
                <a:latin typeface="Calibri" pitchFamily="34" charset="0"/>
                <a:cs typeface="Calibri" pitchFamily="34" charset="0"/>
              </a:rPr>
              <a:t>Responsable</a:t>
            </a:r>
            <a:r>
              <a:rPr lang="es-MX" sz="2000" dirty="0">
                <a:latin typeface="Calibri" pitchFamily="34" charset="0"/>
                <a:cs typeface="Calibri" pitchFamily="34" charset="0"/>
              </a:rPr>
              <a:t>:</a:t>
            </a:r>
          </a:p>
          <a:p>
            <a:pPr algn="r">
              <a:defRPr/>
            </a:pPr>
            <a:r>
              <a:rPr lang="es-MX" sz="2000" b="1" dirty="0" smtClean="0">
                <a:latin typeface="Calibri" pitchFamily="34" charset="0"/>
                <a:cs typeface="Calibri" pitchFamily="34" charset="0"/>
              </a:rPr>
              <a:t>Adrián Espinosa Bautista</a:t>
            </a:r>
            <a:endParaRPr lang="es-MX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620196" y="3230562"/>
            <a:ext cx="4179887" cy="634638"/>
          </a:xfrm>
          <a:prstGeom prst="rect">
            <a:avLst/>
          </a:prstGeom>
          <a:noFill/>
          <a:ln>
            <a:noFill/>
          </a:ln>
          <a:extLst/>
        </p:spPr>
        <p:txBody>
          <a:bodyPr lIns="18901" tIns="9450" rIns="18901" bIns="9450">
            <a:spAutoFit/>
          </a:bodyPr>
          <a:lstStyle>
            <a:lvl1pPr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s-MX" sz="2000" b="1" cap="small" dirty="0" smtClean="0">
                <a:latin typeface="Calibri" pitchFamily="34" charset="0"/>
                <a:cs typeface="Calibri" pitchFamily="34" charset="0"/>
              </a:rPr>
              <a:t>Coordinador manual de procedimientos:</a:t>
            </a:r>
            <a:endParaRPr lang="es-MX" sz="2000" b="1" cap="small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s-MX" sz="2000" b="1" dirty="0" smtClean="0">
                <a:latin typeface="Calibri" pitchFamily="34" charset="0"/>
                <a:cs typeface="Calibri" pitchFamily="34" charset="0"/>
              </a:rPr>
              <a:t>Claudia Cervantes Maldonado</a:t>
            </a: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867346" y="4333874"/>
            <a:ext cx="3450530" cy="94241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>
            <a:lvl1pPr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defRPr/>
            </a:pPr>
            <a:r>
              <a:rPr lang="es-MX" sz="2000" b="1" cap="small" dirty="0" smtClean="0">
                <a:latin typeface="Calibri" pitchFamily="34" charset="0"/>
                <a:cs typeface="Calibri" pitchFamily="34" charset="0"/>
              </a:rPr>
              <a:t>Co-Responsables:</a:t>
            </a:r>
          </a:p>
          <a:p>
            <a:pPr algn="r" eaLnBrk="1" hangingPunct="1">
              <a:buClr>
                <a:srgbClr val="DA2A00"/>
              </a:buClr>
              <a:defRPr/>
            </a:pPr>
            <a:r>
              <a:rPr lang="es-MX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Cesar </a:t>
            </a:r>
            <a:r>
              <a:rPr lang="es-MX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Osvaldo </a:t>
            </a:r>
            <a:r>
              <a:rPr lang="es-MX" sz="20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Pereida</a:t>
            </a:r>
            <a:r>
              <a:rPr lang="es-MX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Gómez</a:t>
            </a:r>
          </a:p>
          <a:p>
            <a:pPr algn="r" eaLnBrk="1" hangingPunct="1">
              <a:buClr>
                <a:srgbClr val="DA2A00"/>
              </a:buClr>
              <a:defRPr/>
            </a:pPr>
            <a:r>
              <a:rPr lang="es-MX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Ígor </a:t>
            </a:r>
            <a:r>
              <a:rPr lang="es-MX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Clavel </a:t>
            </a:r>
            <a:r>
              <a:rPr lang="es-MX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Herrera</a:t>
            </a:r>
            <a:endParaRPr lang="es-MX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6389" name="1 Rectángulo"/>
          <p:cNvSpPr>
            <a:spLocks noChangeArrowheads="1"/>
          </p:cNvSpPr>
          <p:nvPr/>
        </p:nvSpPr>
        <p:spPr bwMode="auto">
          <a:xfrm>
            <a:off x="4644008" y="4672012"/>
            <a:ext cx="3336925" cy="63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901" tIns="9450" rIns="18901" bIns="9450">
            <a:spAutoFit/>
          </a:bodyPr>
          <a:lstStyle/>
          <a:p>
            <a:pPr defTabSz="876300">
              <a:buClr>
                <a:srgbClr val="DA2A00"/>
              </a:buClr>
            </a:pPr>
            <a:r>
              <a:rPr lang="es-MX" sz="2000" b="1">
                <a:latin typeface="Calibri" pitchFamily="34" charset="0"/>
                <a:cs typeface="Calibri" pitchFamily="34" charset="0"/>
              </a:rPr>
              <a:t>Nayelli Manzanarez Gómez</a:t>
            </a:r>
          </a:p>
          <a:p>
            <a:pPr defTabSz="876300">
              <a:buClr>
                <a:srgbClr val="DA2A00"/>
              </a:buClr>
            </a:pPr>
            <a:r>
              <a:rPr lang="es-MX" sz="2000" b="1">
                <a:latin typeface="Calibri" pitchFamily="34" charset="0"/>
                <a:cs typeface="Calibri" pitchFamily="34" charset="0"/>
              </a:rPr>
              <a:t>Luis César Vázquez Segovia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51520" y="1714454"/>
            <a:ext cx="8784976" cy="69619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>
            <a:defPPr>
              <a:defRPr lang="es-ES"/>
            </a:defPPr>
            <a:lvl1pPr defTabSz="876300" eaLnBrk="0" hangingPunct="0">
              <a:defRPr sz="1800" b="1" cap="small">
                <a:latin typeface="Calibri" pitchFamily="34" charset="0"/>
                <a:cs typeface="Calibri" pitchFamily="34" charset="0"/>
              </a:defRPr>
            </a:lvl1pPr>
          </a:lstStyle>
          <a:p>
            <a:pPr algn="ctr">
              <a:defRPr/>
            </a:pPr>
            <a:r>
              <a:rPr lang="es-MX" sz="2200" dirty="0" smtClean="0">
                <a:solidFill>
                  <a:schemeClr val="tx2">
                    <a:lumMod val="75000"/>
                  </a:schemeClr>
                </a:solidFill>
              </a:rPr>
              <a:t>Presentación  de los responsables del proyecto 5.3 “Renovación de los procesos académico-administrativos con un enfoque de mejora continua“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928991"/>
            <a:ext cx="9144000" cy="49290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8" descr="http://i.stack.imgur.com/kwcXm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88" y="3334983"/>
            <a:ext cx="9154888" cy="35758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983765" y="1540575"/>
            <a:ext cx="7273925" cy="388416"/>
          </a:xfrm>
          <a:prstGeom prst="rect">
            <a:avLst/>
          </a:prstGeom>
          <a:noFill/>
          <a:ln>
            <a:noFill/>
          </a:ln>
          <a:extLst/>
        </p:spPr>
        <p:txBody>
          <a:bodyPr lIns="18901" tIns="9450" rIns="18901" bIns="9450">
            <a:spAutoFit/>
          </a:bodyPr>
          <a:lstStyle>
            <a:defPPr>
              <a:defRPr lang="es-ES"/>
            </a:defPPr>
            <a:lvl1pPr defTabSz="876300" eaLnBrk="0" hangingPunct="0">
              <a:defRPr sz="1800" b="1" cap="small">
                <a:latin typeface="Calibri" pitchFamily="34" charset="0"/>
                <a:cs typeface="Calibri" pitchFamily="34" charset="0"/>
              </a:defRPr>
            </a:lvl1pPr>
          </a:lstStyle>
          <a:p>
            <a:pPr algn="ctr">
              <a:defRPr/>
            </a:pPr>
            <a:r>
              <a:rPr lang="es-MX" sz="2400" dirty="0" smtClean="0">
                <a:solidFill>
                  <a:schemeClr val="tx2">
                    <a:lumMod val="75000"/>
                  </a:schemeClr>
                </a:solidFill>
              </a:rPr>
              <a:t>Presentación  de los responsables de cada área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173328"/>
              </p:ext>
            </p:extLst>
          </p:nvPr>
        </p:nvGraphicFramePr>
        <p:xfrm>
          <a:off x="1116013" y="1900238"/>
          <a:ext cx="7488237" cy="4535019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2682497"/>
                <a:gridCol w="4805740"/>
              </a:tblGrid>
              <a:tr h="2103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Nombre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err="1">
                          <a:effectLst/>
                          <a:latin typeface="Calibri" pitchFamily="34" charset="0"/>
                        </a:rPr>
                        <a:t>Area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</a:tr>
              <a:tr h="274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M. en I. Luis César Vázquez Segovia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Secretaría General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74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Lic. Claudia Cervantes Maldonado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Secretaría Administrativa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74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Ing. Emilia Isabel García Martínez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Secretaría de Servicios Académicos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74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Ing. </a:t>
                      </a:r>
                      <a:r>
                        <a:rPr lang="es-MX" sz="1200" dirty="0" err="1">
                          <a:effectLst/>
                          <a:latin typeface="Calibri" pitchFamily="34" charset="0"/>
                        </a:rPr>
                        <a:t>Yenni</a:t>
                      </a: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 Quintana Sánchez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Secretaría de Apoyo a la Docencia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74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Ing. Luis Del Olmo </a:t>
                      </a:r>
                      <a:r>
                        <a:rPr lang="es-MX" sz="1200" dirty="0" err="1">
                          <a:effectLst/>
                          <a:latin typeface="Calibri" pitchFamily="34" charset="0"/>
                        </a:rPr>
                        <a:t>Dacosta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Secretaría de Posgrado e Investigación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Ing. César Osvaldo </a:t>
                      </a:r>
                      <a:r>
                        <a:rPr lang="es-MX" sz="1200" dirty="0" err="1">
                          <a:effectLst/>
                          <a:latin typeface="Calibri" pitchFamily="34" charset="0"/>
                        </a:rPr>
                        <a:t>Pereida</a:t>
                      </a: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 Gómez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Coordinación de Planeación y Desarrollo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74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alibri" pitchFamily="34" charset="0"/>
                        </a:rPr>
                        <a:t>Ing. Carlos Sánchez Mejía Valenzuela</a:t>
                      </a:r>
                      <a:endParaRPr lang="es-MX" sz="12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Coordinación de Vinculación Productiva y Social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74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alibri" pitchFamily="34" charset="0"/>
                        </a:rPr>
                        <a:t>Ing. Alejandro Suárez Herrera</a:t>
                      </a:r>
                      <a:endParaRPr lang="es-MX" sz="12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Coordinación de Vinculación Productiva y Social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74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alibri" pitchFamily="34" charset="0"/>
                        </a:rPr>
                        <a:t>Ing. Héctor Raúl Mejía Ramírez</a:t>
                      </a:r>
                      <a:endParaRPr lang="es-MX" sz="12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División de Ingeniería Mecánica e Industrial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74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alibri" pitchFamily="34" charset="0"/>
                        </a:rPr>
                        <a:t>Ing. Margarita Cárdenas Pérez</a:t>
                      </a:r>
                      <a:endParaRPr lang="es-MX" sz="12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División de Ciencias Básicas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74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alibri" pitchFamily="34" charset="0"/>
                        </a:rPr>
                        <a:t>Ing. Norma Legorreta Linares</a:t>
                      </a:r>
                      <a:endParaRPr lang="es-MX" sz="12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División de Ingenierías Civil y </a:t>
                      </a:r>
                      <a:r>
                        <a:rPr lang="es-MX" sz="1200" dirty="0" err="1">
                          <a:effectLst/>
                          <a:latin typeface="Calibri" pitchFamily="34" charset="0"/>
                        </a:rPr>
                        <a:t>Geomática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74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alibri" pitchFamily="34" charset="0"/>
                        </a:rPr>
                        <a:t>Ing. Marcos Trejo Hernández</a:t>
                      </a:r>
                      <a:endParaRPr lang="es-MX" sz="12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División de Ingenierías Civil y </a:t>
                      </a:r>
                      <a:r>
                        <a:rPr lang="es-MX" sz="1200" dirty="0" err="1">
                          <a:effectLst/>
                          <a:latin typeface="Calibri" pitchFamily="34" charset="0"/>
                        </a:rPr>
                        <a:t>Geomática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74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alibri" pitchFamily="34" charset="0"/>
                        </a:rPr>
                        <a:t>Ing. Gabriel Ramírez Figueroa</a:t>
                      </a:r>
                      <a:endParaRPr lang="es-MX" sz="12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División de Ingeniería en Ciencias de la Tierra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74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Calibri" pitchFamily="34" charset="0"/>
                        </a:rPr>
                        <a:t>Ing. Jorge Solano Gálvez</a:t>
                      </a:r>
                      <a:endParaRPr lang="es-MX" sz="12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División de Ingeniería Eléctrica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74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 </a:t>
                      </a:r>
                      <a:r>
                        <a:rPr lang="es-MX" sz="1200" dirty="0" smtClean="0">
                          <a:effectLst/>
                          <a:latin typeface="Calibri" pitchFamily="34" charset="0"/>
                        </a:rPr>
                        <a:t>Ing. Sergio A.</a:t>
                      </a:r>
                      <a:r>
                        <a:rPr lang="es-MX" sz="1200" baseline="0" dirty="0" smtClean="0">
                          <a:effectLst/>
                          <a:latin typeface="Calibri" pitchFamily="34" charset="0"/>
                        </a:rPr>
                        <a:t> García Robles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División de Ciencias Sociales y Humanidades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74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Ing. </a:t>
                      </a:r>
                      <a:r>
                        <a:rPr lang="es-MX" sz="1200" dirty="0" err="1">
                          <a:effectLst/>
                          <a:latin typeface="Calibri" pitchFamily="34" charset="0"/>
                        </a:rPr>
                        <a:t>Mirel</a:t>
                      </a: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es-MX" sz="1200" dirty="0" err="1">
                          <a:effectLst/>
                          <a:latin typeface="Calibri" pitchFamily="34" charset="0"/>
                        </a:rPr>
                        <a:t>Nayelli</a:t>
                      </a: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 González Gómez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" pitchFamily="34" charset="0"/>
                        </a:rPr>
                        <a:t>División de Educación Continua</a:t>
                      </a:r>
                      <a:endParaRPr lang="es-MX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664" marR="53664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27584" y="1549400"/>
            <a:ext cx="8064895" cy="69619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>
            <a:defPPr>
              <a:defRPr lang="es-ES"/>
            </a:defPPr>
            <a:lvl1pPr defTabSz="876300" eaLnBrk="0" hangingPunct="0">
              <a:defRPr sz="1800" b="1" cap="small">
                <a:latin typeface="Calibri" pitchFamily="34" charset="0"/>
                <a:cs typeface="Calibri" pitchFamily="34" charset="0"/>
              </a:defRPr>
            </a:lvl1pPr>
          </a:lstStyle>
          <a:p>
            <a:pPr algn="ctr">
              <a:defRPr/>
            </a:pPr>
            <a:r>
              <a:rPr lang="es-MX" sz="2200" dirty="0" smtClean="0">
                <a:solidFill>
                  <a:schemeClr val="tx2">
                    <a:lumMod val="75000"/>
                  </a:schemeClr>
                </a:solidFill>
              </a:rPr>
              <a:t>Presentación del proyecto </a:t>
            </a:r>
            <a:r>
              <a:rPr lang="es-MX" sz="2200" i="1" dirty="0" smtClean="0">
                <a:solidFill>
                  <a:schemeClr val="tx2">
                    <a:lumMod val="75000"/>
                  </a:schemeClr>
                </a:solidFill>
              </a:rPr>
              <a:t>5.3 Renovación de los procesos </a:t>
            </a:r>
          </a:p>
          <a:p>
            <a:pPr algn="ctr">
              <a:defRPr/>
            </a:pPr>
            <a:r>
              <a:rPr lang="es-MX" sz="2200" i="1" dirty="0" smtClean="0">
                <a:solidFill>
                  <a:schemeClr val="tx2">
                    <a:lumMod val="75000"/>
                  </a:schemeClr>
                </a:solidFill>
              </a:rPr>
              <a:t>académico-administrativos con un enfoque de mejora continua</a:t>
            </a: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837856" y="3789040"/>
            <a:ext cx="7836557" cy="2245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200" b="1" cap="small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Líneas de acción</a:t>
            </a: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800" b="1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r>
              <a:rPr lang="es-MX" sz="2000" dirty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1. Nuevos esquemas para la mejora de la gestión académico-administrativa.</a:t>
            </a:r>
          </a:p>
          <a:p>
            <a:pPr marL="342900" indent="-342900" algn="just">
              <a:buFontTx/>
              <a:buAutoNum type="arabicPeriod"/>
              <a:defRPr/>
            </a:pPr>
            <a:endParaRPr lang="es-MX" sz="800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r>
              <a:rPr lang="es-MX" sz="2000" dirty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2. Mejoramiento permanente de los procesos internos con visión de largo plazo.</a:t>
            </a:r>
          </a:p>
          <a:p>
            <a:pPr>
              <a:defRPr/>
            </a:pPr>
            <a:r>
              <a:rPr lang="es-MX" sz="2000" dirty="0"/>
              <a:t> </a:t>
            </a:r>
          </a:p>
        </p:txBody>
      </p:sp>
      <p:sp>
        <p:nvSpPr>
          <p:cNvPr id="18436" name="4 Rectángulo"/>
          <p:cNvSpPr>
            <a:spLocks noChangeArrowheads="1"/>
          </p:cNvSpPr>
          <p:nvPr/>
        </p:nvSpPr>
        <p:spPr bwMode="auto">
          <a:xfrm>
            <a:off x="827584" y="2321521"/>
            <a:ext cx="806514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s-MX" sz="2000" dirty="0">
                <a:latin typeface="Calibri" pitchFamily="34" charset="0"/>
              </a:rPr>
              <a:t>Renovar el modelo de gestión académico-administrativa con base en la simplificación y automatización de trámites, así como en una cultura de racionalidad, orden interno y transparencia como factores estratégicos para fortalecer a la Facultad de Ingeniería e impulsar su desarrollo integral.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3945" y="1628800"/>
            <a:ext cx="7935326" cy="232740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/>
          <a:p>
            <a:pPr defTabSz="876300" eaLnBrk="0" hangingPunct="0">
              <a:defRPr/>
            </a:pPr>
            <a:r>
              <a:rPr lang="es-MX" sz="2200" b="1" cap="small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Alcance de línea de acción</a:t>
            </a:r>
          </a:p>
          <a:p>
            <a:pPr defTabSz="876300" eaLnBrk="0" hangingPunct="0">
              <a:defRPr/>
            </a:pPr>
            <a:endParaRPr lang="es-MX" sz="800" b="1" cap="small" dirty="0">
              <a:cs typeface="Arial" pitchFamily="34" charset="0"/>
            </a:endParaRPr>
          </a:p>
          <a:p>
            <a:pPr algn="just" defTabSz="876300" eaLnBrk="0" hangingPunct="0">
              <a:defRPr/>
            </a:pPr>
            <a:r>
              <a:rPr lang="es-MX" sz="2400" dirty="0">
                <a:latin typeface="Calibri" pitchFamily="34" charset="0"/>
                <a:cs typeface="Calibri" pitchFamily="34" charset="0"/>
              </a:rPr>
              <a:t>Generar el Manual de Procedimientos  de la facultad de ingeniería, con base en los 5 procedimientos sustantivos de cada área que conforman a la misma y con la tendencia a mediano plazo de que éstos sean sistematizados simplificados</a:t>
            </a:r>
            <a:r>
              <a:rPr lang="es-MX" sz="2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s-MX" sz="2400" dirty="0">
                <a:latin typeface="Calibri" pitchFamily="34" charset="0"/>
                <a:cs typeface="Calibri" pitchFamily="34" charset="0"/>
              </a:rPr>
              <a:t>automatizados y  trazables</a:t>
            </a:r>
            <a:r>
              <a:rPr lang="es-MX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es-MX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58766" y="4221088"/>
            <a:ext cx="8045684" cy="1958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/>
          <a:p>
            <a:pPr defTabSz="876300" eaLnBrk="0" hangingPunct="0">
              <a:defRPr/>
            </a:pPr>
            <a:r>
              <a:rPr lang="es-MX" sz="2200" b="1" cap="small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Filosofía de trabajo</a:t>
            </a:r>
          </a:p>
          <a:p>
            <a:pPr defTabSz="876300" eaLnBrk="0" hangingPunct="0">
              <a:defRPr/>
            </a:pPr>
            <a:endParaRPr lang="es-MX" sz="800" b="1" cap="small" dirty="0">
              <a:cs typeface="Arial" pitchFamily="34" charset="0"/>
            </a:endParaRPr>
          </a:p>
          <a:p>
            <a:pPr algn="just" defTabSz="876300" eaLnBrk="0" hangingPunct="0">
              <a:defRPr/>
            </a:pPr>
            <a:r>
              <a:rPr lang="es-MX" sz="2400" dirty="0">
                <a:latin typeface="Calibri" pitchFamily="34" charset="0"/>
                <a:cs typeface="Calibri" pitchFamily="34" charset="0"/>
              </a:rPr>
              <a:t>Trabajar en </a:t>
            </a:r>
            <a:r>
              <a:rPr lang="es-MX" sz="2400" b="1" dirty="0" smtClean="0">
                <a:latin typeface="Calibri" pitchFamily="34" charset="0"/>
                <a:cs typeface="Calibri" pitchFamily="34" charset="0"/>
              </a:rPr>
              <a:t>equipo.</a:t>
            </a:r>
            <a:r>
              <a:rPr lang="es-MX" sz="2400" dirty="0" smtClean="0">
                <a:latin typeface="Calibri" pitchFamily="34" charset="0"/>
                <a:cs typeface="Calibri" pitchFamily="34" charset="0"/>
              </a:rPr>
              <a:t> para elaborar el Manual de Procedimientos que permita tener documentados los procedimientos para lograr el cumplimiento de las funciones sustantivas de la Facultad: Docencia, investigación y difusión de la cultura</a:t>
            </a:r>
            <a:endParaRPr lang="es-MX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3945" y="1628800"/>
            <a:ext cx="7935326" cy="232740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/>
          <a:p>
            <a:pPr defTabSz="876300" eaLnBrk="0" hangingPunct="0">
              <a:defRPr/>
            </a:pPr>
            <a:r>
              <a:rPr lang="es-MX" sz="2200" b="1" cap="small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Alcance de línea de acción</a:t>
            </a:r>
          </a:p>
          <a:p>
            <a:pPr defTabSz="876300" eaLnBrk="0" hangingPunct="0">
              <a:defRPr/>
            </a:pPr>
            <a:endParaRPr lang="es-MX" sz="800" b="1" cap="small" dirty="0">
              <a:cs typeface="Arial" pitchFamily="34" charset="0"/>
            </a:endParaRPr>
          </a:p>
          <a:p>
            <a:pPr algn="just" defTabSz="876300" eaLnBrk="0" hangingPunct="0">
              <a:defRPr/>
            </a:pPr>
            <a:r>
              <a:rPr lang="es-MX" sz="2400" dirty="0">
                <a:latin typeface="Calibri" pitchFamily="34" charset="0"/>
                <a:cs typeface="Calibri" pitchFamily="34" charset="0"/>
              </a:rPr>
              <a:t>Generar el Manual de Procedimientos  de la facultad de ingeniería, con base en los 5 procedimientos sustantivos de cada área que conforman a la misma y con la tendencia a mediano plazo de que éstos sean sistematizados simplificados</a:t>
            </a:r>
            <a:r>
              <a:rPr lang="es-MX" sz="2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s-MX" sz="2400" dirty="0">
                <a:latin typeface="Calibri" pitchFamily="34" charset="0"/>
                <a:cs typeface="Calibri" pitchFamily="34" charset="0"/>
              </a:rPr>
              <a:t>automatizados y  trazables</a:t>
            </a:r>
            <a:r>
              <a:rPr lang="es-MX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es-MX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58766" y="4221088"/>
            <a:ext cx="8045684" cy="97319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/>
          <a:p>
            <a:pPr defTabSz="876300" eaLnBrk="0" hangingPunct="0">
              <a:defRPr/>
            </a:pPr>
            <a:r>
              <a:rPr lang="es-MX" sz="2200" b="1" cap="small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Filosofía de trabajo</a:t>
            </a:r>
          </a:p>
          <a:p>
            <a:pPr defTabSz="876300" eaLnBrk="0" hangingPunct="0">
              <a:defRPr/>
            </a:pPr>
            <a:endParaRPr lang="es-MX" sz="800" b="1" cap="small" dirty="0">
              <a:cs typeface="Arial" pitchFamily="34" charset="0"/>
            </a:endParaRPr>
          </a:p>
          <a:p>
            <a:pPr algn="just" defTabSz="876300" eaLnBrk="0" hangingPunct="0">
              <a:defRPr/>
            </a:pPr>
            <a:r>
              <a:rPr lang="es-MX" sz="3200" dirty="0">
                <a:latin typeface="Calibri" pitchFamily="34" charset="0"/>
                <a:cs typeface="Calibri" pitchFamily="34" charset="0"/>
              </a:rPr>
              <a:t>Trabajar en </a:t>
            </a:r>
            <a:r>
              <a:rPr lang="es-MX" sz="3200" b="1" dirty="0" smtClean="0">
                <a:latin typeface="Calibri" pitchFamily="34" charset="0"/>
                <a:cs typeface="Calibri" pitchFamily="34" charset="0"/>
              </a:rPr>
              <a:t>equipo.</a:t>
            </a:r>
            <a:r>
              <a:rPr lang="es-MX" sz="3200" dirty="0" smtClean="0">
                <a:latin typeface="Calibri" pitchFamily="34" charset="0"/>
                <a:cs typeface="Calibri" pitchFamily="34" charset="0"/>
              </a:rPr>
              <a:t> </a:t>
            </a:r>
            <a:endParaRPr lang="es-MX" sz="3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46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Box 11"/>
          <p:cNvSpPr txBox="1">
            <a:spLocks noChangeArrowheads="1"/>
          </p:cNvSpPr>
          <p:nvPr/>
        </p:nvSpPr>
        <p:spPr bwMode="auto">
          <a:xfrm>
            <a:off x="935038" y="1748145"/>
            <a:ext cx="2266849" cy="31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901" tIns="9450" rIns="18901" bIns="9450">
            <a:spAutoFit/>
          </a:bodyPr>
          <a:lstStyle/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500" b="1" cap="small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Objetivo: </a:t>
            </a:r>
          </a:p>
        </p:txBody>
      </p:sp>
      <p:sp>
        <p:nvSpPr>
          <p:cNvPr id="20483" name="Text Box 12"/>
          <p:cNvSpPr txBox="1">
            <a:spLocks noChangeArrowheads="1"/>
          </p:cNvSpPr>
          <p:nvPr/>
        </p:nvSpPr>
        <p:spPr bwMode="auto">
          <a:xfrm>
            <a:off x="935038" y="2349500"/>
            <a:ext cx="7597775" cy="1034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901" tIns="9450" rIns="18901" bIns="9450">
            <a:spAutoFit/>
          </a:bodyPr>
          <a:lstStyle>
            <a:lvl1pPr marL="342900" indent="-342900" defTabSz="8763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63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defTabSz="8763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63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63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2" indent="0" eaLnBrk="1" hangingPunct="1">
              <a:buClr>
                <a:srgbClr val="996600"/>
              </a:buClr>
              <a:buSzPct val="100000"/>
            </a:pPr>
            <a:r>
              <a:rPr lang="es-MX" sz="2200" dirty="0">
                <a:latin typeface="Arial" pitchFamily="34" charset="0"/>
                <a:cs typeface="Arial" pitchFamily="34" charset="0"/>
              </a:rPr>
              <a:t>Elaborar el Manual de Procedimientos de la Facultad de Ingeniería con el objetivo de sistematizar y organizar las actividades que dan soporte a sus funciones sustantivas.</a:t>
            </a:r>
          </a:p>
        </p:txBody>
      </p:sp>
      <p:pic>
        <p:nvPicPr>
          <p:cNvPr id="5124" name="Picture 4" descr="http://img.photobucket.com/albums/v67/Flipmcgee/01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92"/>
          <a:stretch/>
        </p:blipFill>
        <p:spPr bwMode="auto">
          <a:xfrm>
            <a:off x="20025" y="3284984"/>
            <a:ext cx="9123975" cy="2952328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Llamada de nube" descr="http://www.opencorp.co/images/stories/manuales-adempiere.jpg"/>
          <p:cNvSpPr/>
          <p:nvPr/>
        </p:nvSpPr>
        <p:spPr>
          <a:xfrm>
            <a:off x="2915817" y="3635506"/>
            <a:ext cx="2520280" cy="2169758"/>
          </a:xfrm>
          <a:prstGeom prst="cloudCallout">
            <a:avLst>
              <a:gd name="adj1" fmla="val -55892"/>
              <a:gd name="adj2" fmla="val 59216"/>
            </a:avLst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8000" r="-38000"/>
            </a:stretch>
          </a:blipFill>
          <a:ln w="3175"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839</Words>
  <Application>Microsoft Office PowerPoint</Application>
  <PresentationFormat>Presentación en pantalla (4:3)</PresentationFormat>
  <Paragraphs>374</Paragraphs>
  <Slides>17</Slides>
  <Notes>3</Notes>
  <HiddenSlides>1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9" baseType="lpstr">
      <vt:lpstr>Tema de Office</vt:lpstr>
      <vt:lpstr>Visio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Hyperion</dc:creator>
  <cp:lastModifiedBy>Adrian Espinosa</cp:lastModifiedBy>
  <cp:revision>30</cp:revision>
  <cp:lastPrinted>2013-04-08T15:45:41Z</cp:lastPrinted>
  <dcterms:created xsi:type="dcterms:W3CDTF">2013-04-05T23:51:19Z</dcterms:created>
  <dcterms:modified xsi:type="dcterms:W3CDTF">2013-04-09T18:40:07Z</dcterms:modified>
</cp:coreProperties>
</file>