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2" r:id="rId3"/>
    <p:sldId id="263" r:id="rId4"/>
    <p:sldId id="264" r:id="rId5"/>
    <p:sldId id="265" r:id="rId6"/>
    <p:sldId id="257" r:id="rId7"/>
    <p:sldId id="258" r:id="rId8"/>
    <p:sldId id="259" r:id="rId9"/>
    <p:sldId id="271" r:id="rId10"/>
    <p:sldId id="266" r:id="rId11"/>
    <p:sldId id="267" r:id="rId12"/>
    <p:sldId id="268" r:id="rId13"/>
    <p:sldId id="269" r:id="rId14"/>
    <p:sldId id="270" r:id="rId15"/>
    <p:sldId id="272" r:id="rId16"/>
    <p:sldId id="274" r:id="rId17"/>
    <p:sldId id="273" r:id="rId18"/>
    <p:sldId id="275" r:id="rId19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FDF90-4239-4920-A389-A326F382CDBE}" type="datetimeFigureOut">
              <a:rPr lang="es-ES_tradnl" smtClean="0"/>
              <a:pPr/>
              <a:t>26/03/2012</a:t>
            </a:fld>
            <a:endParaRPr lang="es-ES_tradn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54EBA7-FA8B-40F6-89C4-DF57AB528799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4EBA7-FA8B-40F6-89C4-DF57AB528799}" type="slidenum">
              <a:rPr lang="es-ES_tradnl" smtClean="0"/>
              <a:pPr/>
              <a:t>1</a:t>
            </a:fld>
            <a:endParaRPr lang="es-ES_trad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4EBA7-FA8B-40F6-89C4-DF57AB528799}" type="slidenum">
              <a:rPr lang="es-ES_tradnl" smtClean="0"/>
              <a:pPr/>
              <a:t>10</a:t>
            </a:fld>
            <a:endParaRPr lang="es-ES_trad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4EBA7-FA8B-40F6-89C4-DF57AB528799}" type="slidenum">
              <a:rPr lang="es-ES_tradnl" smtClean="0"/>
              <a:pPr/>
              <a:t>11</a:t>
            </a:fld>
            <a:endParaRPr lang="es-ES_tradn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4EBA7-FA8B-40F6-89C4-DF57AB528799}" type="slidenum">
              <a:rPr lang="es-ES_tradnl" smtClean="0"/>
              <a:pPr/>
              <a:t>12</a:t>
            </a:fld>
            <a:endParaRPr lang="es-ES_tradn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4EBA7-FA8B-40F6-89C4-DF57AB528799}" type="slidenum">
              <a:rPr lang="es-ES_tradnl" smtClean="0"/>
              <a:pPr/>
              <a:t>13</a:t>
            </a:fld>
            <a:endParaRPr lang="es-ES_tradn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4EBA7-FA8B-40F6-89C4-DF57AB528799}" type="slidenum">
              <a:rPr lang="es-ES_tradnl" smtClean="0"/>
              <a:pPr/>
              <a:t>14</a:t>
            </a:fld>
            <a:endParaRPr lang="es-ES_tradn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4EBA7-FA8B-40F6-89C4-DF57AB528799}" type="slidenum">
              <a:rPr lang="es-ES_tradnl" smtClean="0"/>
              <a:pPr/>
              <a:t>15</a:t>
            </a:fld>
            <a:endParaRPr lang="es-ES_tradn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4EBA7-FA8B-40F6-89C4-DF57AB528799}" type="slidenum">
              <a:rPr lang="es-ES_tradnl" smtClean="0"/>
              <a:pPr/>
              <a:t>16</a:t>
            </a:fld>
            <a:endParaRPr lang="es-ES_tradn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4EBA7-FA8B-40F6-89C4-DF57AB528799}" type="slidenum">
              <a:rPr lang="es-ES_tradnl" smtClean="0"/>
              <a:pPr/>
              <a:t>17</a:t>
            </a:fld>
            <a:endParaRPr lang="es-ES_tradn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4EBA7-FA8B-40F6-89C4-DF57AB528799}" type="slidenum">
              <a:rPr lang="es-ES_tradnl" smtClean="0"/>
              <a:pPr/>
              <a:t>18</a:t>
            </a:fld>
            <a:endParaRPr lang="es-ES_trad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4EBA7-FA8B-40F6-89C4-DF57AB528799}" type="slidenum">
              <a:rPr lang="es-ES_tradnl" smtClean="0"/>
              <a:pPr/>
              <a:t>2</a:t>
            </a:fld>
            <a:endParaRPr lang="es-ES_trad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4EBA7-FA8B-40F6-89C4-DF57AB528799}" type="slidenum">
              <a:rPr lang="es-ES_tradnl" smtClean="0"/>
              <a:pPr/>
              <a:t>3</a:t>
            </a:fld>
            <a:endParaRPr lang="es-ES_trad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4EBA7-FA8B-40F6-89C4-DF57AB528799}" type="slidenum">
              <a:rPr lang="es-ES_tradnl" smtClean="0"/>
              <a:pPr/>
              <a:t>4</a:t>
            </a:fld>
            <a:endParaRPr lang="es-ES_trad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4EBA7-FA8B-40F6-89C4-DF57AB528799}" type="slidenum">
              <a:rPr lang="es-ES_tradnl" smtClean="0"/>
              <a:pPr/>
              <a:t>5</a:t>
            </a:fld>
            <a:endParaRPr lang="es-ES_trad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4EBA7-FA8B-40F6-89C4-DF57AB528799}" type="slidenum">
              <a:rPr lang="es-ES_tradnl" smtClean="0"/>
              <a:pPr/>
              <a:t>6</a:t>
            </a:fld>
            <a:endParaRPr lang="es-ES_trad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4EBA7-FA8B-40F6-89C4-DF57AB528799}" type="slidenum">
              <a:rPr lang="es-ES_tradnl" smtClean="0"/>
              <a:pPr/>
              <a:t>7</a:t>
            </a:fld>
            <a:endParaRPr lang="es-ES_trad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4EBA7-FA8B-40F6-89C4-DF57AB528799}" type="slidenum">
              <a:rPr lang="es-ES_tradnl" smtClean="0"/>
              <a:pPr/>
              <a:t>8</a:t>
            </a:fld>
            <a:endParaRPr lang="es-ES_trad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4EBA7-FA8B-40F6-89C4-DF57AB528799}" type="slidenum">
              <a:rPr lang="es-ES_tradnl" smtClean="0"/>
              <a:pPr/>
              <a:t>9</a:t>
            </a:fld>
            <a:endParaRPr lang="es-ES_trad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93EE6-9640-4C9F-B093-D69C0AE05BF8}" type="datetimeFigureOut">
              <a:rPr lang="es-ES_tradnl" smtClean="0"/>
              <a:pPr/>
              <a:t>26/03/2012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9DA27-AA22-4A79-A135-284E0FAB701E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93EE6-9640-4C9F-B093-D69C0AE05BF8}" type="datetimeFigureOut">
              <a:rPr lang="es-ES_tradnl" smtClean="0"/>
              <a:pPr/>
              <a:t>26/03/2012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9DA27-AA22-4A79-A135-284E0FAB701E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93EE6-9640-4C9F-B093-D69C0AE05BF8}" type="datetimeFigureOut">
              <a:rPr lang="es-ES_tradnl" smtClean="0"/>
              <a:pPr/>
              <a:t>26/03/2012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9DA27-AA22-4A79-A135-284E0FAB701E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93EE6-9640-4C9F-B093-D69C0AE05BF8}" type="datetimeFigureOut">
              <a:rPr lang="es-ES_tradnl" smtClean="0"/>
              <a:pPr/>
              <a:t>26/03/2012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9DA27-AA22-4A79-A135-284E0FAB701E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93EE6-9640-4C9F-B093-D69C0AE05BF8}" type="datetimeFigureOut">
              <a:rPr lang="es-ES_tradnl" smtClean="0"/>
              <a:pPr/>
              <a:t>26/03/2012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9DA27-AA22-4A79-A135-284E0FAB701E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93EE6-9640-4C9F-B093-D69C0AE05BF8}" type="datetimeFigureOut">
              <a:rPr lang="es-ES_tradnl" smtClean="0"/>
              <a:pPr/>
              <a:t>26/03/2012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9DA27-AA22-4A79-A135-284E0FAB701E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93EE6-9640-4C9F-B093-D69C0AE05BF8}" type="datetimeFigureOut">
              <a:rPr lang="es-ES_tradnl" smtClean="0"/>
              <a:pPr/>
              <a:t>26/03/2012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9DA27-AA22-4A79-A135-284E0FAB701E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93EE6-9640-4C9F-B093-D69C0AE05BF8}" type="datetimeFigureOut">
              <a:rPr lang="es-ES_tradnl" smtClean="0"/>
              <a:pPr/>
              <a:t>26/03/2012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9DA27-AA22-4A79-A135-284E0FAB701E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93EE6-9640-4C9F-B093-D69C0AE05BF8}" type="datetimeFigureOut">
              <a:rPr lang="es-ES_tradnl" smtClean="0"/>
              <a:pPr/>
              <a:t>26/03/2012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9DA27-AA22-4A79-A135-284E0FAB701E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93EE6-9640-4C9F-B093-D69C0AE05BF8}" type="datetimeFigureOut">
              <a:rPr lang="es-ES_tradnl" smtClean="0"/>
              <a:pPr/>
              <a:t>26/03/2012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9DA27-AA22-4A79-A135-284E0FAB701E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93EE6-9640-4C9F-B093-D69C0AE05BF8}" type="datetimeFigureOut">
              <a:rPr lang="es-ES_tradnl" smtClean="0"/>
              <a:pPr/>
              <a:t>26/03/2012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9DA27-AA22-4A79-A135-284E0FAB701E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93EE6-9640-4C9F-B093-D69C0AE05BF8}" type="datetimeFigureOut">
              <a:rPr lang="es-ES_tradnl" smtClean="0"/>
              <a:pPr/>
              <a:t>26/03/2012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9DA27-AA22-4A79-A135-284E0FAB701E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2743218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PAUTAS PARA UNA</a:t>
            </a:r>
            <a:r>
              <a:rPr lang="es-ES_tradnl" dirty="0" smtClean="0"/>
              <a:t> </a:t>
            </a:r>
            <a:r>
              <a:rPr lang="es-ES_tradnl" dirty="0" smtClean="0"/>
              <a:t>PROPUESTA DE CAMBIO </a:t>
            </a:r>
            <a:r>
              <a:rPr lang="es-ES_tradnl" dirty="0" smtClean="0"/>
              <a:t>D</a:t>
            </a:r>
            <a:r>
              <a:rPr lang="es-ES_tradnl" dirty="0" smtClean="0"/>
              <a:t>EL </a:t>
            </a:r>
            <a:r>
              <a:rPr lang="es-ES_tradnl" dirty="0" smtClean="0"/>
              <a:t>PLAN DE ESTUDIOS DE INGENIERIA CIVIL</a:t>
            </a:r>
            <a:br>
              <a:rPr lang="es-ES_tradnl" dirty="0" smtClean="0"/>
            </a:br>
            <a:r>
              <a:rPr lang="es-ES_tradnl" dirty="0" smtClean="0"/>
              <a:t>2012</a:t>
            </a:r>
            <a:br>
              <a:rPr lang="es-ES_tradnl" dirty="0" smtClean="0"/>
            </a:br>
            <a:endParaRPr lang="es-ES_tradn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85852" y="4071942"/>
            <a:ext cx="6400800" cy="1900254"/>
          </a:xfrm>
        </p:spPr>
        <p:txBody>
          <a:bodyPr>
            <a:normAutofit fontScale="77500" lnSpcReduction="20000"/>
          </a:bodyPr>
          <a:lstStyle/>
          <a:p>
            <a:r>
              <a:rPr lang="es-ES_tradnl" sz="4400" b="1" dirty="0" smtClean="0">
                <a:solidFill>
                  <a:srgbClr val="FF0000"/>
                </a:solidFill>
              </a:rPr>
              <a:t>COLEGIO DEL PERSONAL ACADEMICO DE INGENIERIA </a:t>
            </a:r>
            <a:r>
              <a:rPr lang="es-ES_tradnl" sz="4400" b="1" dirty="0" smtClean="0">
                <a:solidFill>
                  <a:srgbClr val="FF0000"/>
                </a:solidFill>
              </a:rPr>
              <a:t>CIVIL</a:t>
            </a:r>
          </a:p>
          <a:p>
            <a:r>
              <a:rPr lang="es-ES_tradnl" dirty="0" smtClean="0"/>
              <a:t>Responsable: Juan Antonio del Valle Flores</a:t>
            </a:r>
          </a:p>
          <a:p>
            <a:r>
              <a:rPr lang="es-ES_tradnl" dirty="0" smtClean="0"/>
              <a:t>jadvf@unam.mx</a:t>
            </a:r>
            <a:endParaRPr lang="es-ES_tradn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2071670" y="1219200"/>
          <a:ext cx="464347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3470"/>
              </a:tblGrid>
              <a:tr h="356289">
                <a:tc>
                  <a:txBody>
                    <a:bodyPr/>
                    <a:lstStyle/>
                    <a:p>
                      <a:pPr algn="ctr"/>
                      <a:r>
                        <a:rPr lang="es-ES_tradnl" sz="2800" dirty="0" smtClean="0"/>
                        <a:t>ESTRUCTURAS</a:t>
                      </a:r>
                      <a:endParaRPr lang="es-ES_tradnl" sz="2800" dirty="0"/>
                    </a:p>
                  </a:txBody>
                  <a:tcPr/>
                </a:tc>
              </a:tr>
              <a:tr h="356289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ANALISIS ESTRUCTURAL  II (HIPERESTATICO)</a:t>
                      </a:r>
                      <a:endParaRPr lang="es-ES_tradnl" dirty="0"/>
                    </a:p>
                  </a:txBody>
                  <a:tcPr/>
                </a:tc>
              </a:tr>
              <a:tr h="356289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DIBUJO ESTRUCTURAL</a:t>
                      </a:r>
                      <a:endParaRPr lang="es-ES_tradnl" dirty="0"/>
                    </a:p>
                  </a:txBody>
                  <a:tcPr/>
                </a:tc>
              </a:tr>
              <a:tr h="356289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DISEÑO DE ESTRUCTURAS DE CONCRETO</a:t>
                      </a:r>
                      <a:endParaRPr lang="es-ES_tradnl" dirty="0"/>
                    </a:p>
                  </a:txBody>
                  <a:tcPr/>
                </a:tc>
              </a:tr>
              <a:tr h="356289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INGENIERIA SISMICA</a:t>
                      </a:r>
                      <a:endParaRPr lang="es-ES_tradnl" dirty="0"/>
                    </a:p>
                  </a:txBody>
                  <a:tcPr/>
                </a:tc>
              </a:tr>
              <a:tr h="356289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DISEÑO ESTRUCTURAL</a:t>
                      </a:r>
                      <a:endParaRPr lang="es-ES_tradnl" dirty="0"/>
                    </a:p>
                  </a:txBody>
                  <a:tcPr/>
                </a:tc>
              </a:tr>
              <a:tr h="356289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DISEÑO DE ESTRUCTURAS DE ACERO</a:t>
                      </a:r>
                      <a:endParaRPr lang="es-ES_tradnl" dirty="0"/>
                    </a:p>
                  </a:txBody>
                  <a:tcPr/>
                </a:tc>
              </a:tr>
              <a:tr h="3562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dirty="0" smtClean="0"/>
                        <a:t>DISEÑO DE ESTRUCTURAS DE MAMPOSTERIA</a:t>
                      </a:r>
                    </a:p>
                  </a:txBody>
                  <a:tcPr/>
                </a:tc>
              </a:tr>
              <a:tr h="356289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PREESFUERZO Y PREFABRICACION</a:t>
                      </a:r>
                      <a:endParaRPr lang="es-ES_tradnl" dirty="0"/>
                    </a:p>
                  </a:txBody>
                  <a:tcPr/>
                </a:tc>
              </a:tr>
              <a:tr h="356289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PUENTES</a:t>
                      </a:r>
                      <a:endParaRPr lang="es-ES_tradnl" dirty="0"/>
                    </a:p>
                  </a:txBody>
                  <a:tcPr/>
                </a:tc>
              </a:tr>
              <a:tr h="356289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ANÁLISIS AVANZADO DE ESTRUCTURAS (MATRICIAL Y MEF)</a:t>
                      </a:r>
                      <a:endParaRPr lang="es-ES_tradnl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2071670" y="1214422"/>
          <a:ext cx="464347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3470"/>
              </a:tblGrid>
              <a:tr h="356289">
                <a:tc>
                  <a:txBody>
                    <a:bodyPr/>
                    <a:lstStyle/>
                    <a:p>
                      <a:pPr algn="ctr"/>
                      <a:r>
                        <a:rPr lang="es-ES_tradnl" sz="2800" dirty="0" smtClean="0"/>
                        <a:t>ESTRUCTURAS</a:t>
                      </a:r>
                      <a:endParaRPr lang="es-ES_tradnl" sz="2800" dirty="0"/>
                    </a:p>
                  </a:txBody>
                  <a:tcPr/>
                </a:tc>
              </a:tr>
              <a:tr h="356289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ANALISIS ESTRUCTURAL  II (HIPERESTATICO)</a:t>
                      </a:r>
                      <a:endParaRPr lang="es-ES_tradnl" dirty="0"/>
                    </a:p>
                  </a:txBody>
                  <a:tcPr/>
                </a:tc>
              </a:tr>
              <a:tr h="356289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DIBUJO ESTRUCTURAL</a:t>
                      </a:r>
                      <a:endParaRPr lang="es-ES_tradnl" dirty="0"/>
                    </a:p>
                  </a:txBody>
                  <a:tcPr/>
                </a:tc>
              </a:tr>
              <a:tr h="356289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DISEÑO DE ESTRUCTURAS DE CONCRETO</a:t>
                      </a:r>
                      <a:endParaRPr lang="es-ES_tradnl" dirty="0"/>
                    </a:p>
                  </a:txBody>
                  <a:tcPr/>
                </a:tc>
              </a:tr>
              <a:tr h="356289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INGENIERIA SISMICA</a:t>
                      </a:r>
                      <a:endParaRPr lang="es-ES_tradnl" dirty="0"/>
                    </a:p>
                  </a:txBody>
                  <a:tcPr/>
                </a:tc>
              </a:tr>
              <a:tr h="356289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DISEÑO ESTRUCTURAL</a:t>
                      </a:r>
                      <a:endParaRPr lang="es-ES_tradnl" dirty="0"/>
                    </a:p>
                  </a:txBody>
                  <a:tcPr/>
                </a:tc>
              </a:tr>
              <a:tr h="356289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DISEÑO DE ESTRUCTURAS DE ACERO</a:t>
                      </a:r>
                      <a:endParaRPr lang="es-ES_tradnl" dirty="0"/>
                    </a:p>
                  </a:txBody>
                  <a:tcPr/>
                </a:tc>
              </a:tr>
              <a:tr h="3562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dirty="0" smtClean="0"/>
                        <a:t>DISEÑO DE ESTRUCTURAS DE MAMPOSTERIA</a:t>
                      </a:r>
                    </a:p>
                  </a:txBody>
                  <a:tcPr/>
                </a:tc>
              </a:tr>
              <a:tr h="356289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PREESFUERZO Y PREFABRICACION</a:t>
                      </a:r>
                      <a:endParaRPr lang="es-ES_tradnl" dirty="0"/>
                    </a:p>
                  </a:txBody>
                  <a:tcPr/>
                </a:tc>
              </a:tr>
              <a:tr h="356289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PUENTES</a:t>
                      </a:r>
                      <a:endParaRPr lang="es-ES_tradnl" dirty="0"/>
                    </a:p>
                  </a:txBody>
                  <a:tcPr/>
                </a:tc>
              </a:tr>
              <a:tr h="356289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ANÁLISIS AVANZADO DE ESTRUCTURAS (MATRICIAL Y MEF)</a:t>
                      </a:r>
                      <a:endParaRPr lang="es-ES_tradn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2786050" y="1285860"/>
          <a:ext cx="3405190" cy="416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519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sz="2400" dirty="0" smtClean="0"/>
                        <a:t>GEOTECNIA</a:t>
                      </a:r>
                      <a:endParaRPr lang="es-ES_tradnl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MECANICA DE ROCAS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CIMENTACIONES SUPERFICIALES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CIMENTACIONES PROFUNDAS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PAVIMENTOS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DINAMICA DE SUELOS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GEOAMBIENTAL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MEJORAMIENTO DE SUELOS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LABORATORIO DE GEOTECNIA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ELEMENTO FINITO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PROBLEMAS DE GEOTECNIA</a:t>
                      </a:r>
                      <a:endParaRPr lang="es-ES_tradn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2357422" y="1357298"/>
          <a:ext cx="4548198" cy="416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819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sz="2400" dirty="0" smtClean="0"/>
                        <a:t>HIDRAULICA</a:t>
                      </a:r>
                      <a:endParaRPr lang="es-ES_tradnl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MAQUINAS HIDRAULICAS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PRESAS DE ALMACENAMIENTO Y DERIVACION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HIDRAULICA URBANA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INGENIERIA DE RIOS Y COSTAS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HIDRAULICA COMPUTACIONAL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INGENIERIA MARITIMA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OBRAS DE PROTECCION Y DEFENSAS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FUNDAMENTOS DE HIDRAULICA FLUVIAL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TEMAS ESPECIALES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GEOHIDROLOGIA</a:t>
                      </a:r>
                      <a:endParaRPr lang="es-ES_tradn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524000" y="1397000"/>
          <a:ext cx="6096000" cy="443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sz="2400" dirty="0" smtClean="0"/>
                        <a:t>CONSTRUCCION</a:t>
                      </a:r>
                      <a:endParaRPr lang="es-ES_tradnl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EDIFICACIÓN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CONSTRUCCIÓN PESADA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CONSTRUCCIÓN INDUSTRIAL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CONSTRUCCIÓN URBANA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SUPERVISIÓN DE OBRAS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LICITACIÓN DE OBRAS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INGENIERÍA LEGAL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CONSTRUCCIÓN DE PUENTES  Y TÚNELES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INSTALACIONES EN LA EDIFICACIÓN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FABRICACIÓN, TRANSPORTE Y COLOCACIÓN DE ELEMENTOS Y POSTENSADOS</a:t>
                      </a:r>
                      <a:endParaRPr lang="es-ES_tradn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2571736" y="1357298"/>
          <a:ext cx="4048132" cy="443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81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sz="2400" dirty="0" smtClean="0"/>
                        <a:t>SISTEMAS</a:t>
                      </a:r>
                      <a:endParaRPr lang="es-ES_tradnl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INGENIERÍA DE SISTEMAS II (Cont. </a:t>
                      </a:r>
                      <a:r>
                        <a:rPr lang="es-ES_tradnl" dirty="0" err="1" smtClean="0"/>
                        <a:t>Met</a:t>
                      </a:r>
                      <a:r>
                        <a:rPr lang="es-ES_tradnl" dirty="0" smtClean="0"/>
                        <a:t>. Estocásticos)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PLANEACION II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EVALUACIÓN DE PROYECTOS II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METODOLOGIA DE SISTEMAS SUAVES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SISTEMAS GEOGRAFICOS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SISTEMAS DE INFORMACION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INGENIERIA FINANCIERA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DESARROLLO URBANO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524000" y="1397000"/>
          <a:ext cx="6096000" cy="470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sz="2400" dirty="0" smtClean="0"/>
                        <a:t>SANITARIA</a:t>
                      </a:r>
                      <a:endParaRPr lang="es-ES_tradnl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ALCANTARILLADO Y OBRAS DE DISPOSICIÓN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FUNDAMENTOS DE INGENIERÍA AMBIENTAL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PROYECTOS PARA MANEJO DE RESIDUOS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EVALUACIÓN DE LA CALIDAD DEL AGUA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CINÉTICA DE LOS MICRORGÁNISMOS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TRATAMIENTO Y DISPOSICIÓN DE RESIDUOS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INSTALACIONES PARA EL SUMINSTRO Y EVACUACIÓN DE AGUA PARA EDIFICIOS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TRATAMIENTO DE AGUAS RESIDUALES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POTABILIZACIÓN DEL AGUA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INSTALACIONES PARA EL SUMINSTRO DE GAS Y AIRE ACONDICIONADO</a:t>
                      </a:r>
                      <a:endParaRPr lang="es-ES_tradn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2786050" y="1357298"/>
          <a:ext cx="3476628" cy="416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6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sz="2400" dirty="0" smtClean="0"/>
                        <a:t>TRANSPORTE</a:t>
                      </a:r>
                      <a:endParaRPr lang="es-ES_tradnl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TRANSPORTE URBANO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CARRETERAS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FERROCARRILES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PUERTOS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AEROPUERTOS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INGENIERIA COSTA FUERA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INGENIERIA DE TRANSITO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PROYECTO DE VIAS TERRESTRES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PROYECTOS MULTIMODALES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INTEGRACION DE PROYECTOS</a:t>
                      </a:r>
                      <a:endParaRPr lang="es-ES_tradn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dirty="0" smtClean="0">
                <a:solidFill>
                  <a:schemeClr val="accent1"/>
                </a:solidFill>
              </a:rPr>
              <a:t>ASPECTOS ADICIONALES A CONSIDERAR</a:t>
            </a:r>
            <a:endParaRPr lang="es-ES_tradnl" b="1" dirty="0">
              <a:solidFill>
                <a:schemeClr val="accent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SE PROPONE FORMALIZAR EN LA CURRICULA LAS </a:t>
            </a:r>
            <a:r>
              <a:rPr lang="es-ES_tradnl" dirty="0" smtClean="0">
                <a:solidFill>
                  <a:srgbClr val="FF0000"/>
                </a:solidFill>
              </a:rPr>
              <a:t>PRACTICAS DE LABORATORIO </a:t>
            </a:r>
            <a:r>
              <a:rPr lang="es-ES_tradnl" dirty="0" smtClean="0"/>
              <a:t>(Horarios específicos y Créditos).</a:t>
            </a:r>
          </a:p>
          <a:p>
            <a:endParaRPr lang="es-ES_tradnl" dirty="0" smtClean="0"/>
          </a:p>
          <a:p>
            <a:r>
              <a:rPr lang="es-ES_tradnl" sz="2800" dirty="0" smtClean="0"/>
              <a:t>ADEMAS SE PROPONE INTRODUCIR CURRICULARMENTE </a:t>
            </a:r>
            <a:r>
              <a:rPr lang="es-ES_tradnl" sz="2800" dirty="0" smtClean="0"/>
              <a:t>UNA/DOS </a:t>
            </a:r>
            <a:r>
              <a:rPr lang="es-ES_tradnl" sz="2800" dirty="0" smtClean="0">
                <a:solidFill>
                  <a:srgbClr val="FF0000"/>
                </a:solidFill>
              </a:rPr>
              <a:t>ESTANCIAS INTERSEMESTRALES</a:t>
            </a:r>
            <a:r>
              <a:rPr lang="es-ES_tradnl" sz="2800" dirty="0" smtClean="0"/>
              <a:t>  EN OBRA/DESPACHO.</a:t>
            </a:r>
            <a:endParaRPr lang="es-ES_tradnl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1654164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SEXTA MESA DIRECTIVA DEL COLEGIO DEL PERSONAL ACADEMICO DE INGENIERIA CIVIL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143116"/>
            <a:ext cx="8186766" cy="3983047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s-ES_tradnl" dirty="0" smtClean="0"/>
              <a:t>Juan Antonio del Valle Flores  </a:t>
            </a:r>
            <a:r>
              <a:rPr lang="es-ES_tradnl" dirty="0" smtClean="0">
                <a:solidFill>
                  <a:srgbClr val="FF0000"/>
                </a:solidFill>
              </a:rPr>
              <a:t>Presidente</a:t>
            </a:r>
            <a:r>
              <a:rPr lang="es-ES_tradnl" dirty="0" smtClean="0"/>
              <a:t> </a:t>
            </a:r>
            <a:endParaRPr lang="es-ES_tradnl" dirty="0" smtClean="0"/>
          </a:p>
          <a:p>
            <a:pPr lvl="0"/>
            <a:r>
              <a:rPr lang="es-ES_tradnl" dirty="0" smtClean="0"/>
              <a:t>Juan Luis Umaña Romero        </a:t>
            </a:r>
            <a:r>
              <a:rPr lang="es-ES_tradnl" dirty="0" smtClean="0">
                <a:solidFill>
                  <a:srgbClr val="FF0000"/>
                </a:solidFill>
              </a:rPr>
              <a:t>Vicepresidente</a:t>
            </a:r>
          </a:p>
          <a:p>
            <a:pPr lvl="0"/>
            <a:endParaRPr lang="es-ES_tradnl" dirty="0" smtClean="0"/>
          </a:p>
          <a:p>
            <a:r>
              <a:rPr lang="es-ES_tradnl" dirty="0" smtClean="0">
                <a:solidFill>
                  <a:srgbClr val="0070C0"/>
                </a:solidFill>
              </a:rPr>
              <a:t>Representantes de </a:t>
            </a:r>
            <a:r>
              <a:rPr lang="es-ES_tradnl" dirty="0" smtClean="0">
                <a:solidFill>
                  <a:srgbClr val="0070C0"/>
                </a:solidFill>
              </a:rPr>
              <a:t>Académicos por Área</a:t>
            </a:r>
            <a:r>
              <a:rPr lang="es-ES_tradnl" dirty="0" smtClean="0">
                <a:solidFill>
                  <a:srgbClr val="0070C0"/>
                </a:solidFill>
              </a:rPr>
              <a:t>:</a:t>
            </a:r>
          </a:p>
          <a:p>
            <a:pPr lvl="0"/>
            <a:r>
              <a:rPr lang="es-ES_tradnl" dirty="0" smtClean="0"/>
              <a:t>Alejandro Ponce Serrano         </a:t>
            </a:r>
            <a:r>
              <a:rPr lang="es-ES_tradnl" dirty="0" smtClean="0"/>
              <a:t>Construcción  </a:t>
            </a:r>
            <a:r>
              <a:rPr lang="es-ES_tradnl" dirty="0" smtClean="0"/>
              <a:t>	</a:t>
            </a:r>
          </a:p>
          <a:p>
            <a:pPr lvl="0"/>
            <a:r>
              <a:rPr lang="es-ES_tradnl" dirty="0" smtClean="0"/>
              <a:t>Carlos Villaseñor García          </a:t>
            </a:r>
            <a:r>
              <a:rPr lang="es-ES_tradnl" dirty="0" smtClean="0"/>
              <a:t> Estructuras </a:t>
            </a:r>
            <a:r>
              <a:rPr lang="es-ES_tradnl" dirty="0" smtClean="0"/>
              <a:t>		</a:t>
            </a:r>
          </a:p>
          <a:p>
            <a:pPr lvl="0"/>
            <a:r>
              <a:rPr lang="es-ES_tradnl" dirty="0" smtClean="0"/>
              <a:t>Enrique Elizalde Romero         </a:t>
            </a:r>
            <a:r>
              <a:rPr lang="es-ES_tradnl" dirty="0" smtClean="0"/>
              <a:t>Geotecnia </a:t>
            </a:r>
            <a:endParaRPr lang="es-ES_tradnl" dirty="0" smtClean="0"/>
          </a:p>
          <a:p>
            <a:pPr lvl="0"/>
            <a:r>
              <a:rPr lang="es-ES_tradnl" dirty="0" smtClean="0"/>
              <a:t>Jesús Gallegos Silva                  </a:t>
            </a:r>
            <a:r>
              <a:rPr lang="es-ES_tradnl" dirty="0" smtClean="0"/>
              <a:t>Hidráulica </a:t>
            </a:r>
            <a:r>
              <a:rPr lang="es-ES_tradnl" dirty="0" smtClean="0"/>
              <a:t>			</a:t>
            </a:r>
          </a:p>
          <a:p>
            <a:pPr lvl="0"/>
            <a:r>
              <a:rPr lang="es-ES_tradnl" dirty="0" smtClean="0"/>
              <a:t>Cristian </a:t>
            </a:r>
            <a:r>
              <a:rPr lang="es-ES_tradnl" dirty="0" smtClean="0"/>
              <a:t>E. </a:t>
            </a:r>
            <a:r>
              <a:rPr lang="es-ES_tradnl" dirty="0" smtClean="0"/>
              <a:t>González Reyes   	Sanitaria y Ambiental </a:t>
            </a:r>
          </a:p>
          <a:p>
            <a:pPr lvl="0"/>
            <a:r>
              <a:rPr lang="es-ES_tradnl" dirty="0" smtClean="0"/>
              <a:t>José Antonio Kuri Abdala	</a:t>
            </a:r>
            <a:r>
              <a:rPr lang="es-ES_tradnl" dirty="0" smtClean="0"/>
              <a:t>Sistemas</a:t>
            </a:r>
            <a:r>
              <a:rPr lang="es-ES_tradnl" dirty="0" smtClean="0"/>
              <a:t>, Planeación y Transporte.</a:t>
            </a:r>
          </a:p>
          <a:p>
            <a:endParaRPr lang="es-ES_trad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ES_tradnl" sz="4400" dirty="0" smtClean="0"/>
              <a:t>EL COLEGIO DEL PERSONAL ACADEMICO DE INGENIERIA CIVIL SE PRONUNCIA POR:</a:t>
            </a:r>
          </a:p>
          <a:p>
            <a:pPr algn="ctr">
              <a:buNone/>
            </a:pPr>
            <a:r>
              <a:rPr lang="es-ES_tradnl" sz="4400" dirty="0" smtClean="0">
                <a:solidFill>
                  <a:srgbClr val="FF0000"/>
                </a:solidFill>
              </a:rPr>
              <a:t>UN CAMBIO SUSTANCIAL EN EL PLAN DE ESTUDIOS</a:t>
            </a:r>
            <a:endParaRPr lang="es-ES_tradnl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ES_tradnl" sz="4800" dirty="0" smtClean="0"/>
              <a:t>EL NUEVO PLAN DE ESTUDIOS DEBE OFRECER EN SU CURRICULA AQUELLO QUE SE PRACTICA REALMENTEEN LA INGENIERIA CIVIL MEXICANA.</a:t>
            </a:r>
            <a:endParaRPr lang="es-ES_tradnl" sz="4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pPr algn="ctr"/>
            <a:r>
              <a:rPr lang="es-ES_tradnl" sz="4400" dirty="0" smtClean="0"/>
              <a:t>LA ACTUALIZACION DEL PLAN DE ESTUDIOS DE INGENIERIA CIVIL DEBE OFRECER </a:t>
            </a:r>
            <a:r>
              <a:rPr lang="es-ES_tradnl" sz="4400" dirty="0" smtClean="0">
                <a:solidFill>
                  <a:srgbClr val="FF0000"/>
                </a:solidFill>
              </a:rPr>
              <a:t>FLEXIBILIDAD PARA EL ALUMNO</a:t>
            </a:r>
            <a:r>
              <a:rPr lang="es-ES_tradnl" sz="4400" dirty="0" smtClean="0"/>
              <a:t>. </a:t>
            </a:r>
          </a:p>
          <a:p>
            <a:endParaRPr lang="es-ES_tradnl" dirty="0" smtClean="0"/>
          </a:p>
          <a:p>
            <a:pPr algn="ctr"/>
            <a:r>
              <a:rPr lang="es-ES_tradnl" dirty="0" smtClean="0"/>
              <a:t>EL ALUMNO DEBE SELECCIONAR DOS AREAS TECNICAS DE ESPECIALIDAD: </a:t>
            </a:r>
          </a:p>
          <a:p>
            <a:pPr algn="ctr"/>
            <a:r>
              <a:rPr lang="es-ES_tradnl" dirty="0" smtClean="0"/>
              <a:t>MAYOR Y MENOR.</a:t>
            </a:r>
            <a:endParaRPr lang="es-ES_tradn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lnSpcReduction="10000"/>
          </a:bodyPr>
          <a:lstStyle/>
          <a:p>
            <a:r>
              <a:rPr lang="es-ES_tradnl" dirty="0" smtClean="0"/>
              <a:t>EL COLEGIO DEL PERSONAL ACADEMICO SE PRONUNCIA POR UNA </a:t>
            </a:r>
            <a:r>
              <a:rPr lang="es-ES_tradnl" dirty="0" smtClean="0">
                <a:solidFill>
                  <a:srgbClr val="FF0000"/>
                </a:solidFill>
              </a:rPr>
              <a:t>DURACION DE LA CARRERA DE CINCO AÑOS</a:t>
            </a:r>
            <a:r>
              <a:rPr lang="es-ES_tradnl" dirty="0" smtClean="0"/>
              <a:t>:</a:t>
            </a:r>
            <a:endParaRPr lang="es-ES_tradnl" dirty="0" smtClean="0"/>
          </a:p>
          <a:p>
            <a:r>
              <a:rPr lang="es-ES_tradnl" dirty="0" smtClean="0"/>
              <a:t>CUATRO SEMESTRES DE CIENCIAS BASICAS Y SOCIALES (</a:t>
            </a:r>
            <a:r>
              <a:rPr lang="es-ES_tradnl" dirty="0" smtClean="0">
                <a:solidFill>
                  <a:srgbClr val="FF0000"/>
                </a:solidFill>
              </a:rPr>
              <a:t>INCLUYENDO LA ENSEÑANZA DEL IDIOMA INGLES</a:t>
            </a:r>
            <a:r>
              <a:rPr lang="es-ES_tradnl" dirty="0" smtClean="0"/>
              <a:t>) .</a:t>
            </a:r>
          </a:p>
          <a:p>
            <a:r>
              <a:rPr lang="es-ES_tradnl" dirty="0" smtClean="0"/>
              <a:t>CUATRO SEMESTRES DE ASIGNATURAS DE </a:t>
            </a:r>
            <a:r>
              <a:rPr lang="es-ES_tradnl" dirty="0" smtClean="0">
                <a:solidFill>
                  <a:srgbClr val="FF0000"/>
                </a:solidFill>
              </a:rPr>
              <a:t>CIENCIAS DE LA INGENIERIA </a:t>
            </a:r>
            <a:r>
              <a:rPr lang="es-ES_tradnl" dirty="0" smtClean="0"/>
              <a:t>EN TODAS LAS AREAS TECNICAS.</a:t>
            </a:r>
          </a:p>
          <a:p>
            <a:r>
              <a:rPr lang="es-ES_tradnl" b="1" dirty="0" smtClean="0"/>
              <a:t>DOS SEMESTRES DE DIEZ ASIGNATURAS DE </a:t>
            </a:r>
            <a:r>
              <a:rPr lang="es-ES_tradnl" b="1" dirty="0" smtClean="0">
                <a:solidFill>
                  <a:srgbClr val="FF0000"/>
                </a:solidFill>
              </a:rPr>
              <a:t>INGENIERIA APLICADA </a:t>
            </a:r>
            <a:r>
              <a:rPr lang="es-ES_tradnl" b="1" dirty="0" smtClean="0"/>
              <a:t>ELIGIENDO SOLAMENTE DOS AREAS TECNICAS AFINES.</a:t>
            </a:r>
            <a:endParaRPr lang="es-ES_tradnl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285752"/>
          </a:xfrm>
        </p:spPr>
        <p:txBody>
          <a:bodyPr>
            <a:noAutofit/>
          </a:bodyPr>
          <a:lstStyle/>
          <a:p>
            <a:r>
              <a:rPr lang="es-ES_tradnl" sz="3600" dirty="0" smtClean="0"/>
              <a:t>Visión Global</a:t>
            </a:r>
            <a:endParaRPr lang="es-ES_tradnl" sz="36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14268" y="428597"/>
          <a:ext cx="8715464" cy="6074832"/>
        </p:xfrm>
        <a:graphic>
          <a:graphicData uri="http://schemas.openxmlformats.org/drawingml/2006/table">
            <a:tbl>
              <a:tblPr/>
              <a:tblGrid>
                <a:gridCol w="642956"/>
                <a:gridCol w="220562"/>
                <a:gridCol w="199274"/>
                <a:gridCol w="199274"/>
                <a:gridCol w="199274"/>
                <a:gridCol w="199274"/>
                <a:gridCol w="199274"/>
                <a:gridCol w="199274"/>
                <a:gridCol w="199274"/>
                <a:gridCol w="199274"/>
                <a:gridCol w="199274"/>
                <a:gridCol w="199274"/>
                <a:gridCol w="199274"/>
                <a:gridCol w="199274"/>
                <a:gridCol w="199274"/>
                <a:gridCol w="199274"/>
                <a:gridCol w="199274"/>
                <a:gridCol w="199274"/>
                <a:gridCol w="199274"/>
                <a:gridCol w="199274"/>
                <a:gridCol w="199274"/>
                <a:gridCol w="199274"/>
                <a:gridCol w="199274"/>
                <a:gridCol w="199274"/>
                <a:gridCol w="199274"/>
                <a:gridCol w="199274"/>
                <a:gridCol w="199274"/>
                <a:gridCol w="199274"/>
                <a:gridCol w="199274"/>
                <a:gridCol w="221414"/>
                <a:gridCol w="224183"/>
                <a:gridCol w="199274"/>
                <a:gridCol w="199274"/>
                <a:gridCol w="199274"/>
                <a:gridCol w="199274"/>
                <a:gridCol w="199274"/>
                <a:gridCol w="199274"/>
                <a:gridCol w="276769"/>
                <a:gridCol w="276769"/>
                <a:gridCol w="276769"/>
              </a:tblGrid>
              <a:tr h="23877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_tradnl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955" marR="5955" marT="5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COMPUTACIÓN PARA INGENIEROS (l+)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CÁLCULO DIFERENCIAL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DIBUJO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ALGEBRA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CULTURA Y COMUNICAIÓN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5923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_tradnl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_tradnl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2425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5923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142425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23191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_tradnl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955" marR="5955" marT="5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GEOMETRÍA ANALÍTICA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CÁLCULO INTEGRAL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GEOMÁTICA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ALGEBRA LINEAL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INTRODUCCIÓN A LA ECONOMÍA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5923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_tradnl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_tradnl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2425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5923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142425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4.5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33280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_tradnl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955" marR="5955" marT="5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LITERATURA HISPANOAMERICANA CONTEMPORÁNEA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5923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CÁLCULO VECTORIAL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CINEMÁTICA Y DINÁMICA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ECUACIONES DIFERENCIALES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ÉTICA PROFESIONAL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5923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_tradnl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####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_tradnl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####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2425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5923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5923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142425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4.5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33280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_tradnl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955" marR="5955" marT="5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ESTÁTICA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PRINCIPIOS DE TERMODINÁMICA Y ELECTROMAGNETISMO (L+)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FUNDAMENTOS DE MECÁNICA DEL MEDIO CONTINUO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QUÍMICA PARA INGENIEROS CIVILES (L+)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PROBABILIDAD Y ESTADÍSTICA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RECURSOS Y NECESIDADES DE MÉXICO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5923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_tradnl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_tradnl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2425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5923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142425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4.5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28060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_tradnl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955" marR="5955" marT="5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ANÁLISIS ESTRUCTURAL I (ISOSTATICAS)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GEOLOGÍA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6D0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HIDRÁULICA BÁSICA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PRESUPUESTACIÓN DE OBRAS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TEORÍA GENERAL DE SISTEMAS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_tradnl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####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_tradnl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####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2425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6D0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142425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33280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_tradnl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955" marR="5955" marT="5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MECÁNICA DE MATERIALES 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COMPORTAMIENTO DE SUELOS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6D0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HIDRÁULICA DE MÁQUINAS Y TRANSITORIOS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PROGRAMACIÓN Y CONSTRUCCIÓN DE ESTRUCTURAS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INGENIERÍA DE SISTEMAS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IMPACTO AMBIENTAL Y MANEJO DE RESIDUOS MUNICIPALES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_tradnl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####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_tradnl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####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2425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6D0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142425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4.5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23191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_tradnl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5955" marR="5955" marT="5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INTRODUCCION DISEÑO ESTRUCTURAL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MECÁNICA DE SUELOS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6D0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HIDRÁULICA DE CANALES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MOVIMIENTO DE TIERRAS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PLANEACIÓN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ABASTECIMIENTO DE AGUA POTABLE Y ALCANTARILLADO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_tradnl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_tradnl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2425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6D0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142425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272571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_tradnl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955" marR="5955" marT="5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ANÁLISIS ESTRUCTURAL II (HIPERESTATICAS)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6D0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SISTEMAS DE TRANSPORTE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_tradnl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_tradnl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2425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6D0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142425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4.5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23877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_tradnl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5955" marR="5955" marT="5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AS</a:t>
                      </a:r>
                      <a:endParaRPr lang="es-ES_tradnl" sz="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66FF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endParaRPr lang="es-ES_tradnl" sz="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66FF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endParaRPr lang="es-ES_tradnl" sz="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66FF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endParaRPr lang="es-ES_tradnl" sz="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3C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endParaRPr lang="es-ES_tradnl" sz="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3C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DIBUJO PARA INGENIEROS CIVILES (L+)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_tradnl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_tradnl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####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####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0563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10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ASIGNATURA</a:t>
                      </a:r>
                    </a:p>
                    <a:p>
                      <a:pPr algn="ctr" fontAlgn="ctr"/>
                      <a:r>
                        <a:rPr lang="es-ES_tradnl" sz="10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MAYOR 1</a:t>
                      </a:r>
                      <a:endParaRPr lang="es-ES_tradnl" sz="7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FF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s-ES_tradnl" sz="10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ASIGNATURA  MAYOR  2</a:t>
                      </a:r>
                      <a:r>
                        <a:rPr lang="es-ES_tradnl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  <a:p>
                      <a:pPr algn="ctr" fontAlgn="ctr"/>
                      <a:endParaRPr lang="es-ES_tradnl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FF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r>
                        <a:rPr lang="es-ES_tradnl" sz="10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ASIGNATURA  MAYOR  3</a:t>
                      </a:r>
                      <a:r>
                        <a:rPr lang="es-ES_tradnl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FF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r>
                        <a:rPr lang="es-ES_tradnl" sz="10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ASIGNATURA  MENOR 1</a:t>
                      </a:r>
                      <a:r>
                        <a:rPr lang="es-ES_tradnl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3C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s-ES_tradnl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r>
                        <a:rPr lang="es-ES_tradnl" sz="10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ASIGNATURA  MENOR 2</a:t>
                      </a:r>
                      <a:endParaRPr lang="es-ES_tradnl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3C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142425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41262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_tradnl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5955" marR="5955" marT="5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r>
                        <a:rPr lang="es-ES_tradnl" sz="10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ASIGNATURA</a:t>
                      </a:r>
                    </a:p>
                    <a:p>
                      <a:pPr algn="ctr" fontAlgn="ctr"/>
                      <a:r>
                        <a:rPr lang="es-ES_tradnl" sz="10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MAYOR  4</a:t>
                      </a:r>
                      <a:endParaRPr lang="es-ES_tradnl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66FF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r>
                        <a:rPr lang="es-ES_tradnl" sz="10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ASIGNATURA  MAYOR  5</a:t>
                      </a:r>
                      <a:endParaRPr lang="es-ES_tradnl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66FF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r>
                        <a:rPr lang="es-ES_tradnl" sz="10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ASIGNATURA  MAYOR  6</a:t>
                      </a:r>
                      <a:endParaRPr lang="es-ES_tradnl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66FF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r>
                        <a:rPr lang="es-ES_tradnl" sz="10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ASIGNATURA  MENOR 3</a:t>
                      </a:r>
                      <a:endParaRPr lang="es-ES_tradnl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3C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r>
                        <a:rPr lang="es-ES_tradnl" sz="10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ASIGNATURA</a:t>
                      </a:r>
                    </a:p>
                    <a:p>
                      <a:pPr algn="ctr" fontAlgn="ctr"/>
                      <a:r>
                        <a:rPr lang="es-ES_tradnl" sz="10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MENOR 4</a:t>
                      </a:r>
                      <a:endParaRPr lang="es-ES_tradnl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3C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_tradnl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####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_tradnl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####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2425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FF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FF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FF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3C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3C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142425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Ciencias Básicas y Sociales</a:t>
            </a:r>
            <a:endParaRPr lang="es-ES_tradnl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199" y="2682209"/>
          <a:ext cx="8229602" cy="2361944"/>
        </p:xfrm>
        <a:graphic>
          <a:graphicData uri="http://schemas.openxmlformats.org/drawingml/2006/table">
            <a:tbl>
              <a:tblPr/>
              <a:tblGrid>
                <a:gridCol w="627215"/>
                <a:gridCol w="188165"/>
                <a:gridCol w="188165"/>
                <a:gridCol w="188165"/>
                <a:gridCol w="188165"/>
                <a:gridCol w="188165"/>
                <a:gridCol w="188165"/>
                <a:gridCol w="188165"/>
                <a:gridCol w="188165"/>
                <a:gridCol w="188165"/>
                <a:gridCol w="188165"/>
                <a:gridCol w="188165"/>
                <a:gridCol w="188165"/>
                <a:gridCol w="188165"/>
                <a:gridCol w="188165"/>
                <a:gridCol w="188165"/>
                <a:gridCol w="188165"/>
                <a:gridCol w="188165"/>
                <a:gridCol w="188165"/>
                <a:gridCol w="188165"/>
                <a:gridCol w="188165"/>
                <a:gridCol w="188165"/>
                <a:gridCol w="188165"/>
                <a:gridCol w="188165"/>
                <a:gridCol w="188165"/>
                <a:gridCol w="188165"/>
                <a:gridCol w="188165"/>
                <a:gridCol w="188165"/>
                <a:gridCol w="188165"/>
                <a:gridCol w="209072"/>
                <a:gridCol w="211685"/>
                <a:gridCol w="188165"/>
                <a:gridCol w="188165"/>
                <a:gridCol w="188165"/>
                <a:gridCol w="188165"/>
                <a:gridCol w="188165"/>
                <a:gridCol w="188165"/>
                <a:gridCol w="261340"/>
                <a:gridCol w="261340"/>
                <a:gridCol w="261340"/>
              </a:tblGrid>
              <a:tr h="24217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_tradn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863" marR="7863" marT="78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COMPUTACIÓN PARA INGENIEROS (l+)</a:t>
                      </a:r>
                    </a:p>
                  </a:txBody>
                  <a:tcPr marL="7863" marR="7863" marT="7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CÁLCULO DIFERENCIAL</a:t>
                      </a:r>
                    </a:p>
                  </a:txBody>
                  <a:tcPr marL="7863" marR="7863" marT="7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DIBUJO</a:t>
                      </a:r>
                    </a:p>
                  </a:txBody>
                  <a:tcPr marL="7863" marR="7863" marT="7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ALGEBRA</a:t>
                      </a:r>
                    </a:p>
                  </a:txBody>
                  <a:tcPr marL="7863" marR="7863" marT="7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CULTURA Y COMUNICAIÓN</a:t>
                      </a:r>
                    </a:p>
                  </a:txBody>
                  <a:tcPr marL="7863" marR="7863" marT="7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5923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63" marR="7863" marT="7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_tradnl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7863" marR="7863" marT="7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_tradnl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63" marR="7863" marT="7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_tradn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7863" marR="7863" marT="7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7818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7863" marR="7863" marT="7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7863" marR="7863" marT="7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7863" marR="7863" marT="7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7863" marR="7863" marT="7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7863" marR="7863" marT="7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5923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63" marR="7863" marT="7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147818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8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7863" marR="7863" marT="7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8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8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 =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8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8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7863" marR="7863" marT="7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8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8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 =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8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8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7863" marR="7863" marT="7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8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8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 =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8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8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7863" marR="7863" marT="7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8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8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 =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8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8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7863" marR="7863" marT="7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8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8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 =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8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8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7863" marR="7863" marT="7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8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8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 =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8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24217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_tradn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863" marR="7863" marT="78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GEOMETRÍA ANALÍTICA</a:t>
                      </a:r>
                    </a:p>
                  </a:txBody>
                  <a:tcPr marL="7863" marR="7863" marT="7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CÁLCULO INTEGRAL</a:t>
                      </a:r>
                    </a:p>
                  </a:txBody>
                  <a:tcPr marL="7863" marR="7863" marT="7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GEOMÁTICA</a:t>
                      </a:r>
                    </a:p>
                  </a:txBody>
                  <a:tcPr marL="7863" marR="7863" marT="7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ALGEBRA LINEAL</a:t>
                      </a:r>
                    </a:p>
                  </a:txBody>
                  <a:tcPr marL="7863" marR="7863" marT="7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INTRODUCCIÓN A LA ECONOMÍA</a:t>
                      </a:r>
                    </a:p>
                  </a:txBody>
                  <a:tcPr marL="7863" marR="7863" marT="7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5923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63" marR="7863" marT="7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_tradnl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7863" marR="7863" marT="7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_tradnl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63" marR="7863" marT="7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_tradn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7863" marR="7863" marT="7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7818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7863" marR="7863" marT="7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7863" marR="7863" marT="7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7863" marR="7863" marT="7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7863" marR="7863" marT="7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7863" marR="7863" marT="7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5923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63" marR="7863" marT="7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147818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8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7863" marR="7863" marT="7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8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8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 =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8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8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7863" marR="7863" marT="7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8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8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 =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8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8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7863" marR="7863" marT="7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8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8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 =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8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8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7863" marR="7863" marT="7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8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8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 =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8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8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7863" marR="7863" marT="7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8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8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 =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8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4.5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8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7863" marR="7863" marT="7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8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8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 =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8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34753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_tradn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863" marR="7863" marT="78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LITERATURA HISPANOAMERICANA CONTEMPORÁNEA</a:t>
                      </a:r>
                    </a:p>
                  </a:txBody>
                  <a:tcPr marL="7863" marR="7863" marT="7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5923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CÁLCULO VECTORIAL</a:t>
                      </a:r>
                    </a:p>
                  </a:txBody>
                  <a:tcPr marL="7863" marR="7863" marT="7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CINEMÁTICA Y DINÁMICA</a:t>
                      </a:r>
                    </a:p>
                  </a:txBody>
                  <a:tcPr marL="7863" marR="7863" marT="7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63" marR="7863" marT="78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ECUACIONES DIFERENCIALES</a:t>
                      </a:r>
                    </a:p>
                  </a:txBody>
                  <a:tcPr marL="7863" marR="7863" marT="7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ÉTICA PROFESIONAL</a:t>
                      </a:r>
                    </a:p>
                  </a:txBody>
                  <a:tcPr marL="7863" marR="7863" marT="7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5923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_tradnl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####</a:t>
                      </a:r>
                    </a:p>
                  </a:txBody>
                  <a:tcPr marL="7863" marR="7863" marT="7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_tradnl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63" marR="7863" marT="7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_tradn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####</a:t>
                      </a:r>
                    </a:p>
                  </a:txBody>
                  <a:tcPr marL="7863" marR="7863" marT="7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7818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7863" marR="7863" marT="7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5923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7863" marR="7863" marT="7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7863" marR="7863" marT="7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63" marR="7863" marT="78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7863" marR="7863" marT="7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7863" marR="7863" marT="7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5923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147818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8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7863" marR="7863" marT="7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8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8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 =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8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8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7863" marR="7863" marT="7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8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8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 =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8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8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7863" marR="7863" marT="7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8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8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 =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8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63" marR="7863" marT="78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8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7863" marR="7863" marT="7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8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8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 =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8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4.5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8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7863" marR="7863" marT="7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8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8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 =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8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34753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_tradn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863" marR="7863" marT="78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ESTÁTICA</a:t>
                      </a:r>
                    </a:p>
                  </a:txBody>
                  <a:tcPr marL="7863" marR="7863" marT="7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PRINCIPIOS DE TERMODINÁMICA Y ELECTROMAGNETISMO (L+)</a:t>
                      </a:r>
                    </a:p>
                  </a:txBody>
                  <a:tcPr marL="7863" marR="7863" marT="7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FUNDAMENTOS DE MECÁNICA DEL MEDIO CONTINUO</a:t>
                      </a:r>
                    </a:p>
                  </a:txBody>
                  <a:tcPr marL="7863" marR="7863" marT="7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QUÍMICA PARA INGENIEROS CIVILES (L+)</a:t>
                      </a:r>
                    </a:p>
                  </a:txBody>
                  <a:tcPr marL="7863" marR="7863" marT="7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PROBABILIDAD Y ESTADÍSTICA</a:t>
                      </a:r>
                    </a:p>
                  </a:txBody>
                  <a:tcPr marL="7863" marR="7863" marT="7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RECURSOS Y NECESIDADES DE MÉXICO</a:t>
                      </a:r>
                    </a:p>
                  </a:txBody>
                  <a:tcPr marL="7863" marR="7863" marT="7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5923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_tradnl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7863" marR="7863" marT="7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_tradnl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63" marR="7863" marT="7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_tradn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7863" marR="7863" marT="7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7818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7863" marR="7863" marT="7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7863" marR="7863" marT="7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7863" marR="7863" marT="7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7863" marR="7863" marT="7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7863" marR="7863" marT="7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7863" marR="7863" marT="7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5923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147818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8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7863" marR="7863" marT="7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8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8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 =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8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8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7863" marR="7863" marT="7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8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8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 =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8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8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7863" marR="7863" marT="7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8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8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 =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8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8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7863" marR="7863" marT="7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8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8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 =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8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8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7863" marR="7863" marT="7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8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8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 =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8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4.5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8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7863" marR="7863" marT="7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8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8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 =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8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863" marR="7863" marT="78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Ciencias de la </a:t>
            </a:r>
            <a:r>
              <a:rPr lang="es-ES_tradnl" dirty="0" smtClean="0"/>
              <a:t>Ingeniería en todas las áreas.</a:t>
            </a:r>
            <a:endParaRPr lang="es-ES_tradnl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194" y="2584988"/>
          <a:ext cx="8229613" cy="2556386"/>
        </p:xfrm>
        <a:graphic>
          <a:graphicData uri="http://schemas.openxmlformats.org/drawingml/2006/table">
            <a:tbl>
              <a:tblPr/>
              <a:tblGrid>
                <a:gridCol w="204251"/>
                <a:gridCol w="204251"/>
                <a:gridCol w="204251"/>
                <a:gridCol w="204251"/>
                <a:gridCol w="204251"/>
                <a:gridCol w="204251"/>
                <a:gridCol w="204251"/>
                <a:gridCol w="204251"/>
                <a:gridCol w="204251"/>
                <a:gridCol w="204251"/>
                <a:gridCol w="204251"/>
                <a:gridCol w="204251"/>
                <a:gridCol w="204251"/>
                <a:gridCol w="204251"/>
                <a:gridCol w="204251"/>
                <a:gridCol w="204251"/>
                <a:gridCol w="204251"/>
                <a:gridCol w="204251"/>
                <a:gridCol w="204251"/>
                <a:gridCol w="204251"/>
                <a:gridCol w="204251"/>
                <a:gridCol w="204251"/>
                <a:gridCol w="204251"/>
                <a:gridCol w="204251"/>
                <a:gridCol w="204251"/>
                <a:gridCol w="204251"/>
                <a:gridCol w="204251"/>
                <a:gridCol w="204251"/>
                <a:gridCol w="204251"/>
                <a:gridCol w="229782"/>
                <a:gridCol w="204251"/>
                <a:gridCol w="204251"/>
                <a:gridCol w="204251"/>
                <a:gridCol w="204251"/>
                <a:gridCol w="204251"/>
                <a:gridCol w="204251"/>
                <a:gridCol w="283682"/>
                <a:gridCol w="283682"/>
                <a:gridCol w="283682"/>
              </a:tblGrid>
              <a:tr h="31726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ANÁLISIS ESTRUCTURAL I (ISOSTATICAS)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GEOLOGÍA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6D0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HIDRÁULICA BÁSICA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PRESUPUESTACIÓN DE OBRAS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TEORÍA GENERAL DE SISTEMAS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_tradn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####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_tradn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_tradn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####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0052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6D0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160052"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 =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 =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 =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 =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 =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376292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MECÁNICA DE MATERIALES 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COMPORTAMIENTO DE SUELOS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6D0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HIDRÁULICA DE MÁQUINAS Y TRANSITORIOS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PROGRAMACIÓN Y CONSTRUCCIÓN DE ESTRUCTURAS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INGENIERÍA DE SISTEMAS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IMPACTO AMBIENTAL Y MANEJO DE RESIDUOS MUNICIPALES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_tradn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####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_tradn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_tradn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####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0052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6D0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160052"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 =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 =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 =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 =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 =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4.5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 =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262212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INTRODUCCION DISEÑO ESTRUCTURAL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MECÁNICA DE SUELOS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6D0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HIDRÁULICA DE CANALES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MOVIMIENTO DE TIERRAS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PLANEACIÓN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ABASTECIMIENTO DE AGUA POTABLE Y ALCANTARILLADO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_tradn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_tradn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_tradn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0052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6D0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160052"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 =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 =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 =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 =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 =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 =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30818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ANÁLISIS ESTRUCTURAL II (HIPERESTATICAS)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6D0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SISTEMAS DE TRANSPORTE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_tradn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_tradn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_tradn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0052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6D0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160052"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 =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6D0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_tradn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 =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=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4.5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13" marR="8513" marT="851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ES_tradnl" sz="3600" b="1" dirty="0" smtClean="0">
                <a:solidFill>
                  <a:srgbClr val="FF0000"/>
                </a:solidFill>
              </a:rPr>
              <a:t>ASIGNATURAS DE ESPECIALIDADES EN INGENIERIA APLICADA: </a:t>
            </a:r>
          </a:p>
          <a:p>
            <a:pPr algn="ctr"/>
            <a:endParaRPr lang="es-ES_tradnl" sz="3600" dirty="0" smtClean="0"/>
          </a:p>
          <a:p>
            <a:pPr algn="ctr"/>
            <a:endParaRPr lang="es-ES_tradnl" sz="3600" dirty="0" smtClean="0"/>
          </a:p>
          <a:p>
            <a:pPr algn="ctr"/>
            <a:r>
              <a:rPr lang="es-ES_tradnl" sz="2800" dirty="0" smtClean="0">
                <a:solidFill>
                  <a:srgbClr val="0070C0"/>
                </a:solidFill>
              </a:rPr>
              <a:t>Se proponen entre seis y diez asignaturas para conformar las áreas Técnicas Mayor y Menor a seleccionar</a:t>
            </a:r>
            <a:endParaRPr lang="es-ES_tradnl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1794</Words>
  <Application>Microsoft Office PowerPoint</Application>
  <PresentationFormat>Presentación en pantalla (4:3)</PresentationFormat>
  <Paragraphs>1062</Paragraphs>
  <Slides>18</Slides>
  <Notes>18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Tema de Office</vt:lpstr>
      <vt:lpstr>PAUTAS PARA UNA PROPUESTA DE CAMBIO DEL PLAN DE ESTUDIOS DE INGENIERIA CIVIL 2012 </vt:lpstr>
      <vt:lpstr>Diapositiva 2</vt:lpstr>
      <vt:lpstr>Diapositiva 3</vt:lpstr>
      <vt:lpstr>Diapositiva 4</vt:lpstr>
      <vt:lpstr>Diapositiva 5</vt:lpstr>
      <vt:lpstr>Visión Global</vt:lpstr>
      <vt:lpstr>Ciencias Básicas y Sociales</vt:lpstr>
      <vt:lpstr>Ciencias de la Ingeniería en todas las áreas.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ASPECTOS ADICIONALES A CONSIDERAR</vt:lpstr>
      <vt:lpstr>SEXTA MESA DIRECTIVA DEL COLEGIO DEL PERSONAL ACADEMICO DE INGENIERIA CIVIL</vt:lpstr>
    </vt:vector>
  </TitlesOfParts>
  <Company>Windows uE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UNA PROPUESTA DE CAMBIO PARA EL PLAN DE ESTUDIOS DE INGENIERIA CIVIL 2012</dc:title>
  <dc:creator>WinuE</dc:creator>
  <cp:lastModifiedBy>WinuE</cp:lastModifiedBy>
  <cp:revision>19</cp:revision>
  <dcterms:created xsi:type="dcterms:W3CDTF">2012-03-08T02:15:43Z</dcterms:created>
  <dcterms:modified xsi:type="dcterms:W3CDTF">2012-03-27T02:36:20Z</dcterms:modified>
</cp:coreProperties>
</file>