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milia Jiménez Topet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00A7B-7067-8648-B338-5648C68239C5}" type="datetimeFigureOut">
              <a:rPr lang="es-ES" smtClean="0"/>
              <a:pPr/>
              <a:t>12/08/2013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FCD95-C45E-104E-87B2-A7859CB337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74176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9FCC5-1EE9-42BC-B7D9-0342A764846B}" type="datetimeFigureOut">
              <a:rPr lang="es-MX" smtClean="0"/>
              <a:pPr/>
              <a:t>12/08/2013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F22C2-F204-496D-94C8-7C7FB6CC29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5841610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F22C2-F204-496D-94C8-7C7FB6CC29D1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F22C2-F204-496D-94C8-7C7FB6CC29D1}" type="slidenum">
              <a:rPr lang="es-MX" smtClean="0"/>
              <a:pPr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07512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448C-A00E-7B4A-A0CE-62CDC2727090}" type="datetime1">
              <a:rPr lang="es-MX" smtClean="0"/>
              <a:pPr/>
              <a:t>12/08/2013</a:t>
            </a:fld>
            <a:endParaRPr lang="es-MX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9AB9-99DE-0340-B769-5483D2BA1DD0}" type="datetime1">
              <a:rPr lang="es-MX" smtClean="0"/>
              <a:pPr/>
              <a:t>12/08/2013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5B3B-4A88-CD42-BC49-E81951D06EBB}" type="datetime1">
              <a:rPr lang="es-MX" smtClean="0"/>
              <a:pPr/>
              <a:t>12/08/2013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85BA-A584-8B42-AE4A-378147F6198F}" type="datetime1">
              <a:rPr lang="es-MX" smtClean="0"/>
              <a:pPr/>
              <a:t>12/08/2013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1120-C2B5-604C-AAE2-7B828A5B7FD1}" type="datetime1">
              <a:rPr lang="es-MX" smtClean="0"/>
              <a:pPr/>
              <a:t>12/08/2013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28FB-DE34-3545-9945-8C6D024651DB}" type="datetime1">
              <a:rPr lang="es-MX" smtClean="0"/>
              <a:pPr/>
              <a:t>12/08/2013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7E94-219A-544C-BBA7-9121C68D468C}" type="datetime1">
              <a:rPr lang="es-MX" smtClean="0"/>
              <a:pPr/>
              <a:t>12/08/2013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4F70-F003-E54B-8A6F-01091D7D8197}" type="datetime1">
              <a:rPr lang="es-MX" smtClean="0"/>
              <a:pPr/>
              <a:t>12/08/2013</a:t>
            </a:fld>
            <a:endParaRPr lang="es-MX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B6CDB-81B1-BF40-B18F-010911CF90D6}" type="datetime1">
              <a:rPr lang="es-MX" smtClean="0"/>
              <a:pPr/>
              <a:t>12/08/2013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75D5-33CF-E84B-8217-FEA2A766138F}" type="datetime1">
              <a:rPr lang="es-MX" smtClean="0"/>
              <a:pPr/>
              <a:t>12/08/2013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FB425C1-4A6A-495C-A1CF-9BAF75A38E3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2E449E3-E332-9147-A338-58ACAD6BFBB5}" type="datetime1">
              <a:rPr lang="es-MX" smtClean="0"/>
              <a:pPr/>
              <a:t>12/08/2013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76B6D94-E45F-B74F-9C35-D056576C2134}" type="datetime1">
              <a:rPr lang="es-MX" smtClean="0"/>
              <a:pPr/>
              <a:t>12/08/2013</a:t>
            </a:fld>
            <a:endParaRPr lang="es-MX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FB425C1-4A6A-495C-A1CF-9BAF75A38E3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064896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 smtClean="0">
                <a:solidFill>
                  <a:schemeClr val="tx1"/>
                </a:solidFill>
                <a:latin typeface="Calibri" pitchFamily="34" charset="0"/>
              </a:rPr>
              <a:t>¿CÓMO MEJORAR LA EVALUACIÓN DE COMPETENCIAS?</a:t>
            </a:r>
            <a:endParaRPr lang="es-MX" sz="4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283968" y="1268760"/>
            <a:ext cx="4111352" cy="1296144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s-ES" sz="2400" dirty="0" smtClean="0">
                <a:latin typeface="Calibri" pitchFamily="34" charset="0"/>
              </a:rPr>
              <a:t>VI FORO DEL PERSONAL ACADÉMICO DE LA FI</a:t>
            </a:r>
          </a:p>
          <a:p>
            <a:pPr algn="r"/>
            <a:endParaRPr lang="es-ES" sz="2400" dirty="0" smtClean="0">
              <a:latin typeface="Calibri" pitchFamily="34" charset="0"/>
            </a:endParaRPr>
          </a:p>
          <a:p>
            <a:pPr algn="r"/>
            <a:r>
              <a:rPr lang="es-ES" sz="2400" dirty="0" smtClean="0">
                <a:latin typeface="Calibri" pitchFamily="34" charset="0"/>
              </a:rPr>
              <a:t>Dr. Rafael Rodríguez Nieto</a:t>
            </a:r>
          </a:p>
          <a:p>
            <a:pPr algn="r"/>
            <a:r>
              <a:rPr lang="es-ES" sz="2400" dirty="0" smtClean="0">
                <a:latin typeface="Calibri" pitchFamily="34" charset="0"/>
              </a:rPr>
              <a:t>Miembro del Comité de Ingeniería Petrolera</a:t>
            </a:r>
            <a:endParaRPr lang="es-MX" sz="2400" dirty="0">
              <a:latin typeface="Calibri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924944"/>
            <a:ext cx="7931224" cy="3456384"/>
          </a:xfrm>
        </p:spPr>
        <p:txBody>
          <a:bodyPr/>
          <a:lstStyle/>
          <a:p>
            <a:pPr algn="just"/>
            <a:r>
              <a:rPr lang="es-ES" dirty="0" smtClean="0">
                <a:latin typeface="Calibri" pitchFamily="34" charset="0"/>
              </a:rPr>
              <a:t>CONTENIDO</a:t>
            </a:r>
          </a:p>
          <a:p>
            <a:pPr algn="just">
              <a:buNone/>
            </a:pPr>
            <a:r>
              <a:rPr lang="es-ES" dirty="0" smtClean="0">
                <a:latin typeface="Calibri" pitchFamily="34" charset="0"/>
              </a:rPr>
              <a:t>     Introducción (2)</a:t>
            </a:r>
          </a:p>
          <a:p>
            <a:pPr algn="just">
              <a:buNone/>
            </a:pPr>
            <a:r>
              <a:rPr lang="es-ES" dirty="0" smtClean="0">
                <a:latin typeface="Calibri" pitchFamily="34" charset="0"/>
              </a:rPr>
              <a:t>     Objetivo de la Ponencia (1)</a:t>
            </a:r>
          </a:p>
          <a:p>
            <a:pPr algn="just">
              <a:buNone/>
            </a:pPr>
            <a:r>
              <a:rPr lang="es-ES" dirty="0" smtClean="0">
                <a:latin typeface="Calibri" pitchFamily="34" charset="0"/>
              </a:rPr>
              <a:t>     Desarrollo (5)</a:t>
            </a:r>
          </a:p>
          <a:p>
            <a:pPr algn="just">
              <a:buNone/>
            </a:pPr>
            <a:r>
              <a:rPr lang="es-ES" dirty="0" smtClean="0">
                <a:latin typeface="Calibri" pitchFamily="34" charset="0"/>
              </a:rPr>
              <a:t>     Conclusiones (1)</a:t>
            </a:r>
          </a:p>
          <a:p>
            <a:pPr algn="just">
              <a:buNone/>
            </a:pPr>
            <a:r>
              <a:rPr lang="es-ES" dirty="0" smtClean="0">
                <a:latin typeface="Calibri" pitchFamily="34" charset="0"/>
              </a:rPr>
              <a:t>     Propuesta (1)</a:t>
            </a:r>
          </a:p>
          <a:p>
            <a:pPr algn="r">
              <a:buNone/>
            </a:pPr>
            <a:r>
              <a:rPr lang="es-ES" sz="1800" dirty="0" smtClean="0">
                <a:latin typeface="Calibri" pitchFamily="34" charset="0"/>
              </a:rPr>
              <a:t>Agosto 21-23, 2013</a:t>
            </a:r>
            <a:endParaRPr lang="es-MX" sz="1800" dirty="0">
              <a:latin typeface="Calibri" pitchFamily="34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1</a:t>
            </a:fld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720080"/>
          </a:xfrm>
        </p:spPr>
        <p:txBody>
          <a:bodyPr>
            <a:normAutofit/>
          </a:bodyPr>
          <a:lstStyle/>
          <a:p>
            <a:pPr algn="ctr"/>
            <a:r>
              <a:rPr lang="es-ES" sz="3600" dirty="0" smtClean="0">
                <a:latin typeface="Calibri" pitchFamily="34" charset="0"/>
              </a:rPr>
              <a:t>Desarrollo (5)</a:t>
            </a:r>
            <a:endParaRPr lang="es-MX" sz="36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9"/>
            <a:ext cx="7467600" cy="475252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ES" sz="9600" b="1" dirty="0" smtClean="0">
                <a:latin typeface="Calibri" pitchFamily="34" charset="0"/>
              </a:rPr>
              <a:t>Modelo </a:t>
            </a:r>
            <a:r>
              <a:rPr lang="es-ES" sz="9600" baseline="30000" dirty="0" smtClean="0">
                <a:latin typeface="Calibri" pitchFamily="34" charset="0"/>
              </a:rPr>
              <a:t>8</a:t>
            </a:r>
            <a:r>
              <a:rPr lang="es-ES" sz="9600" dirty="0" smtClean="0">
                <a:latin typeface="Calibri" pitchFamily="34" charset="0"/>
              </a:rPr>
              <a:t> </a:t>
            </a:r>
            <a:r>
              <a:rPr lang="es-ES" sz="9600" b="1" dirty="0" smtClean="0">
                <a:latin typeface="Calibri" pitchFamily="34" charset="0"/>
              </a:rPr>
              <a:t>para mejorar la Evaluación de Competencias </a:t>
            </a:r>
          </a:p>
          <a:p>
            <a:pPr marL="0" indent="0" algn="just">
              <a:buNone/>
            </a:pPr>
            <a:r>
              <a:rPr lang="es-ES" sz="9600" dirty="0" smtClean="0">
                <a:latin typeface="Calibri" pitchFamily="34" charset="0"/>
              </a:rPr>
              <a:t>El modelo ya se ha aplicado en un curso de IYG del Sem 2013-2 y los resultados principales se presentan en otra ponencia de este VI Foro Académico.</a:t>
            </a:r>
          </a:p>
          <a:p>
            <a:pPr marL="0" indent="0" algn="just">
              <a:buNone/>
            </a:pPr>
            <a:r>
              <a:rPr lang="es-ES" sz="9600" dirty="0" smtClean="0">
                <a:latin typeface="Calibri" pitchFamily="34" charset="0"/>
              </a:rPr>
              <a:t>Sus características básicas son*:</a:t>
            </a:r>
          </a:p>
          <a:p>
            <a:pPr marL="0" indent="0" algn="just">
              <a:buNone/>
            </a:pPr>
            <a:r>
              <a:rPr lang="es-ES" sz="9600" dirty="0" smtClean="0">
                <a:latin typeface="Calibri" pitchFamily="34" charset="0"/>
              </a:rPr>
              <a:t>1. Toma en cuenta, de manera explícita y sistemática, todos los elementos involucrados tanto en el Desarrollo como en la Evaluación de Competencias. Por tanto facilita estos procesos.</a:t>
            </a:r>
          </a:p>
          <a:p>
            <a:pPr marL="0" indent="0" algn="just">
              <a:buNone/>
            </a:pPr>
            <a:r>
              <a:rPr lang="es-ES" sz="9600" dirty="0" smtClean="0">
                <a:latin typeface="Calibri" pitchFamily="34" charset="0"/>
              </a:rPr>
              <a:t>2. La característica anterior permite optimizar los recursos disponibles en un proceso </a:t>
            </a:r>
            <a:r>
              <a:rPr lang="es-ES" sz="9600" b="1" dirty="0" smtClean="0">
                <a:latin typeface="Calibri" pitchFamily="34" charset="0"/>
              </a:rPr>
              <a:t>EAE</a:t>
            </a:r>
            <a:r>
              <a:rPr lang="es-ES" sz="9600" dirty="0" smtClean="0">
                <a:latin typeface="Calibri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ES" sz="9600" dirty="0" smtClean="0">
                <a:latin typeface="Calibri" pitchFamily="34" charset="0"/>
              </a:rPr>
              <a:t>3. Integra los conceptos recientes</a:t>
            </a:r>
            <a:r>
              <a:rPr lang="es-ES" sz="9600" b="1" baseline="30000" dirty="0" smtClean="0">
                <a:latin typeface="Calibri" pitchFamily="34" charset="0"/>
              </a:rPr>
              <a:t>9, 11, 12</a:t>
            </a:r>
            <a:r>
              <a:rPr lang="es-ES" sz="9600" dirty="0" smtClean="0">
                <a:latin typeface="Calibri" pitchFamily="34" charset="0"/>
              </a:rPr>
              <a:t> de dicho proceso.</a:t>
            </a:r>
          </a:p>
          <a:p>
            <a:pPr marL="0" indent="0" algn="just">
              <a:buNone/>
            </a:pPr>
            <a:r>
              <a:rPr lang="es-ES" sz="9600" dirty="0" smtClean="0">
                <a:latin typeface="Calibri" pitchFamily="34" charset="0"/>
              </a:rPr>
              <a:t>4. Facilita el manejo integrado de las partes ( </a:t>
            </a:r>
            <a:r>
              <a:rPr lang="es-ES" sz="9600" b="1" dirty="0" smtClean="0">
                <a:latin typeface="Calibri" pitchFamily="34" charset="0"/>
              </a:rPr>
              <a:t>C</a:t>
            </a:r>
            <a:r>
              <a:rPr lang="es-ES" sz="9600" dirty="0" smtClean="0">
                <a:latin typeface="Calibri" pitchFamily="34" charset="0"/>
              </a:rPr>
              <a:t>, </a:t>
            </a:r>
            <a:r>
              <a:rPr lang="es-ES" sz="9600" b="1" dirty="0" smtClean="0">
                <a:latin typeface="Calibri" pitchFamily="34" charset="0"/>
              </a:rPr>
              <a:t>H</a:t>
            </a:r>
            <a:r>
              <a:rPr lang="es-ES" sz="9600" dirty="0" smtClean="0">
                <a:latin typeface="Calibri" pitchFamily="34" charset="0"/>
              </a:rPr>
              <a:t>, </a:t>
            </a:r>
            <a:r>
              <a:rPr lang="es-ES" sz="9600" b="1" dirty="0" smtClean="0">
                <a:latin typeface="Calibri" pitchFamily="34" charset="0"/>
              </a:rPr>
              <a:t>A</a:t>
            </a:r>
            <a:r>
              <a:rPr lang="es-ES" sz="9600" dirty="0" smtClean="0">
                <a:latin typeface="Calibri" pitchFamily="34" charset="0"/>
              </a:rPr>
              <a:t>, </a:t>
            </a:r>
            <a:r>
              <a:rPr lang="es-ES" sz="9600" b="1" dirty="0" smtClean="0">
                <a:latin typeface="Calibri" pitchFamily="34" charset="0"/>
              </a:rPr>
              <a:t>V</a:t>
            </a:r>
            <a:r>
              <a:rPr lang="es-ES" sz="9600" dirty="0" smtClean="0">
                <a:latin typeface="Calibri" pitchFamily="34" charset="0"/>
              </a:rPr>
              <a:t>, y </a:t>
            </a:r>
            <a:r>
              <a:rPr lang="es-ES" sz="9600" b="1" dirty="0" err="1" smtClean="0">
                <a:latin typeface="Calibri" pitchFamily="34" charset="0"/>
              </a:rPr>
              <a:t>Exp</a:t>
            </a:r>
            <a:r>
              <a:rPr lang="es-ES" sz="9600" dirty="0" smtClean="0">
                <a:latin typeface="Calibri" pitchFamily="34" charset="0"/>
              </a:rPr>
              <a:t>) de las Competencias.</a:t>
            </a:r>
          </a:p>
          <a:p>
            <a:pPr marL="92075" indent="-92075" algn="just">
              <a:buNone/>
            </a:pPr>
            <a:endParaRPr lang="es-ES" sz="9600" dirty="0">
              <a:latin typeface="Calibri" pitchFamily="34" charset="0"/>
            </a:endParaRPr>
          </a:p>
          <a:p>
            <a:pPr marL="92075" indent="-92075" algn="just">
              <a:buNone/>
            </a:pPr>
            <a:r>
              <a:rPr lang="es-ES" sz="6400" dirty="0" smtClean="0">
                <a:latin typeface="Calibri" pitchFamily="34" charset="0"/>
              </a:rPr>
              <a:t>*Cada una de estas características por separado permite mejorar la Evaluación de Competencias. </a:t>
            </a:r>
            <a:r>
              <a:rPr lang="es-ES" sz="6400" dirty="0">
                <a:latin typeface="Calibri" pitchFamily="34" charset="0"/>
              </a:rPr>
              <a:t>S</a:t>
            </a:r>
            <a:r>
              <a:rPr lang="es-ES" sz="6400" dirty="0" smtClean="0">
                <a:latin typeface="Calibri" pitchFamily="34" charset="0"/>
              </a:rPr>
              <a:t>e considera (y así se observó en el curso citado de IYG) que la mejora es todavía más significativa por el efecto combinado (sinergia) de ellas.</a:t>
            </a:r>
            <a:endParaRPr lang="es-MX" sz="6400" dirty="0" smtClean="0">
              <a:latin typeface="Calibri" pitchFamily="34" charset="0"/>
            </a:endParaRPr>
          </a:p>
          <a:p>
            <a:pPr algn="just">
              <a:buNone/>
            </a:pPr>
            <a:endParaRPr lang="es-ES" sz="3100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es-ES" sz="3100" dirty="0" smtClean="0">
                <a:latin typeface="Calibri" pitchFamily="34" charset="0"/>
              </a:rPr>
              <a:t>      </a:t>
            </a:r>
          </a:p>
          <a:p>
            <a:pPr algn="just">
              <a:buNone/>
            </a:pPr>
            <a:r>
              <a:rPr lang="es-ES" sz="2400" dirty="0" smtClean="0">
                <a:latin typeface="Calibri" pitchFamily="34" charset="0"/>
              </a:rPr>
              <a:t>    </a:t>
            </a:r>
          </a:p>
          <a:p>
            <a:pPr>
              <a:buNone/>
            </a:pPr>
            <a:r>
              <a:rPr lang="es-ES" sz="2400" u="sng" dirty="0" smtClean="0">
                <a:latin typeface="Calibri" pitchFamily="34" charset="0"/>
              </a:rPr>
              <a:t>     </a:t>
            </a:r>
          </a:p>
          <a:p>
            <a:pPr>
              <a:buNone/>
            </a:pPr>
            <a:r>
              <a:rPr lang="es-ES" sz="2400" u="sng" dirty="0" smtClean="0">
                <a:latin typeface="Calibri" pitchFamily="34" charset="0"/>
              </a:rPr>
              <a:t>     </a:t>
            </a:r>
            <a:endParaRPr lang="es-MX" sz="2400" u="sng" dirty="0" smtClean="0">
              <a:latin typeface="Calibri" pitchFamily="34" charset="0"/>
            </a:endParaRPr>
          </a:p>
          <a:p>
            <a:pPr>
              <a:buNone/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10</a:t>
            </a:fld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latin typeface="Calibri" pitchFamily="34" charset="0"/>
              </a:rPr>
              <a:t>Conclusiones</a:t>
            </a:r>
            <a:endParaRPr lang="es-MX" sz="36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" sz="2600" dirty="0" smtClean="0">
                <a:latin typeface="Calibri" pitchFamily="34" charset="0"/>
              </a:rPr>
              <a:t>Se presentan 9 en el trabajo en extenso.</a:t>
            </a:r>
          </a:p>
          <a:p>
            <a:pPr marL="0" indent="0" algn="just">
              <a:buNone/>
            </a:pPr>
            <a:r>
              <a:rPr lang="es-ES" sz="2600" dirty="0" smtClean="0">
                <a:latin typeface="Calibri" pitchFamily="34" charset="0"/>
              </a:rPr>
              <a:t>Algunas son: </a:t>
            </a:r>
            <a:r>
              <a:rPr lang="es-ES" sz="2600" baseline="30000" dirty="0" smtClean="0">
                <a:latin typeface="Calibri" pitchFamily="34" charset="0"/>
              </a:rPr>
              <a:t>        </a:t>
            </a:r>
          </a:p>
          <a:p>
            <a:pPr marL="0" indent="0" algn="just">
              <a:buNone/>
            </a:pPr>
            <a:endParaRPr lang="es-ES" sz="2600" baseline="3000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ES" sz="2600" dirty="0" smtClean="0">
                <a:latin typeface="Calibri" pitchFamily="34" charset="0"/>
              </a:rPr>
              <a:t>1. Se considera muy significativa en la práctica la mejora en la Evaluación de Competencias, en relación con lo que se hace tradicionalmente (calificar </a:t>
            </a:r>
            <a:r>
              <a:rPr lang="es-ES" sz="2600" b="1" dirty="0" smtClean="0">
                <a:latin typeface="Calibri" pitchFamily="34" charset="0"/>
              </a:rPr>
              <a:t>C</a:t>
            </a:r>
            <a:r>
              <a:rPr lang="es-ES" sz="2600" dirty="0" smtClean="0">
                <a:latin typeface="Calibri" pitchFamily="34" charset="0"/>
              </a:rPr>
              <a:t> ), al aplicar el modelo de optimización descrito.</a:t>
            </a:r>
          </a:p>
          <a:p>
            <a:pPr marL="0" indent="0" algn="just">
              <a:buNone/>
            </a:pPr>
            <a:r>
              <a:rPr lang="es-ES" sz="2600" dirty="0" smtClean="0">
                <a:latin typeface="Calibri" pitchFamily="34" charset="0"/>
              </a:rPr>
              <a:t>2. El Desarrollo y sobre todo la Evaluación de Competencias, implican  un tremendo reto para el </a:t>
            </a:r>
            <a:r>
              <a:rPr lang="es-ES" sz="2600" b="1" dirty="0" smtClean="0">
                <a:latin typeface="Calibri" pitchFamily="34" charset="0"/>
              </a:rPr>
              <a:t>CC</a:t>
            </a:r>
            <a:r>
              <a:rPr lang="es-ES" sz="2600" dirty="0" smtClean="0">
                <a:latin typeface="Calibri" pitchFamily="34" charset="0"/>
              </a:rPr>
              <a:t>, los profesores y los estudiantes.</a:t>
            </a:r>
          </a:p>
          <a:p>
            <a:pPr marL="0" indent="0" algn="just">
              <a:buNone/>
            </a:pPr>
            <a:r>
              <a:rPr lang="es-ES" sz="2600" dirty="0" smtClean="0">
                <a:latin typeface="Calibri" pitchFamily="34" charset="0"/>
              </a:rPr>
              <a:t>3. Un ejemplo ilustrativo de un nivel de desempeño excelente en Competencias es el logrado por el equipo que representó a la UNAM en los “Petrobowls” del 2012.</a:t>
            </a:r>
            <a:endParaRPr lang="es-ES" sz="2600" baseline="300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2400" baseline="30000" dirty="0" smtClean="0">
                <a:latin typeface="Calibri" pitchFamily="34" charset="0"/>
              </a:rPr>
              <a:t>  </a:t>
            </a:r>
            <a:endParaRPr lang="es-MX" sz="2400" dirty="0" smtClean="0">
              <a:latin typeface="Calibri" pitchFamily="34" charset="0"/>
            </a:endParaRPr>
          </a:p>
          <a:p>
            <a:pPr>
              <a:buNone/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130480" y="6422064"/>
            <a:ext cx="762000" cy="365125"/>
          </a:xfrm>
        </p:spPr>
        <p:txBody>
          <a:bodyPr/>
          <a:lstStyle/>
          <a:p>
            <a:fld id="{CFB425C1-4A6A-495C-A1CF-9BAF75A38E3C}" type="slidenum">
              <a:rPr lang="es-MX" smtClean="0"/>
              <a:pPr/>
              <a:t>11</a:t>
            </a:fld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latin typeface="Calibri" pitchFamily="34" charset="0"/>
              </a:rPr>
              <a:t>Propuesta</a:t>
            </a:r>
            <a:endParaRPr lang="es-MX" sz="36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Que el </a:t>
            </a:r>
            <a:r>
              <a:rPr lang="es-ES" sz="2400" b="1" dirty="0" smtClean="0">
                <a:latin typeface="Calibri" pitchFamily="34" charset="0"/>
              </a:rPr>
              <a:t>CC</a:t>
            </a:r>
            <a:r>
              <a:rPr lang="es-ES" sz="2400" dirty="0" smtClean="0">
                <a:latin typeface="Calibri" pitchFamily="34" charset="0"/>
              </a:rPr>
              <a:t> continúe con las acciones necesarias para que en el </a:t>
            </a:r>
            <a:r>
              <a:rPr lang="es-ES" sz="2400" b="1" dirty="0" smtClean="0">
                <a:latin typeface="Calibri" pitchFamily="34" charset="0"/>
              </a:rPr>
              <a:t>PE</a:t>
            </a:r>
            <a:r>
              <a:rPr lang="es-ES" sz="2400" dirty="0" smtClean="0">
                <a:latin typeface="Calibri" pitchFamily="34" charset="0"/>
              </a:rPr>
              <a:t>, que puede considerarse de excelencia</a:t>
            </a:r>
            <a:r>
              <a:rPr lang="es-ES" sz="2400" b="1" baseline="30000" dirty="0" smtClean="0">
                <a:latin typeface="Calibri" pitchFamily="34" charset="0"/>
              </a:rPr>
              <a:t>19</a:t>
            </a:r>
            <a:r>
              <a:rPr lang="es-ES" sz="2400" dirty="0" smtClean="0">
                <a:latin typeface="Calibri" pitchFamily="34" charset="0"/>
              </a:rPr>
              <a:t>, quede establecida la formación integral por Competencias y que se le dé seguimiento al </a:t>
            </a:r>
            <a:r>
              <a:rPr lang="es-ES" sz="2400" b="1" dirty="0" smtClean="0">
                <a:latin typeface="Calibri" pitchFamily="34" charset="0"/>
              </a:rPr>
              <a:t>PE</a:t>
            </a:r>
            <a:r>
              <a:rPr lang="es-ES" sz="2400" dirty="0" smtClean="0">
                <a:latin typeface="Calibri" pitchFamily="34" charset="0"/>
              </a:rPr>
              <a:t> para que se cumpla correcta y completamente.</a:t>
            </a:r>
          </a:p>
          <a:p>
            <a:pPr marL="0" indent="0" algn="just">
              <a:buNone/>
            </a:pPr>
            <a:endParaRPr lang="es-ES" sz="240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La propuesta incluye colaborar en las etapas de diseño (lo que falta), implantación y seguimiento.</a:t>
            </a:r>
          </a:p>
          <a:p>
            <a:pPr algn="just">
              <a:buNone/>
            </a:pPr>
            <a:endParaRPr lang="es-ES" sz="24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es-ES" sz="3600" dirty="0" smtClean="0">
                <a:latin typeface="Calibri" pitchFamily="34" charset="0"/>
              </a:rPr>
              <a:t>Muchas gracias</a:t>
            </a:r>
            <a:endParaRPr lang="es-MX" sz="3600" dirty="0" smtClean="0">
              <a:latin typeface="Calibri" pitchFamily="34" charset="0"/>
            </a:endParaRPr>
          </a:p>
          <a:p>
            <a:pPr algn="just">
              <a:buNone/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12</a:t>
            </a:fld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latin typeface="Calibri" pitchFamily="34" charset="0"/>
              </a:rPr>
              <a:t>NOTAS CURRICULARES</a:t>
            </a:r>
            <a:endParaRPr lang="es-MX" sz="36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9100" indent="-419100" algn="just">
              <a:buNone/>
            </a:pPr>
            <a:r>
              <a:rPr lang="es-ES" sz="2400" b="1" dirty="0" smtClean="0">
                <a:latin typeface="Calibri" pitchFamily="34" charset="0"/>
              </a:rPr>
              <a:t>DR. Rafael Rodríguez Nieto:</a:t>
            </a:r>
          </a:p>
          <a:p>
            <a:pPr marL="419100" indent="-419100" algn="just">
              <a:buNone/>
            </a:pPr>
            <a:endParaRPr lang="es-ES" sz="2400" b="1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Ingeniero Petrolero y Doctor en Ingeniería por la UNAM y Maestro en Ingeniería por la Universidad de Tulsa, Okla., con estudios terminados en 1965, 1999 y 1969, respectivamente. Recién jubilado de la UNAM, con 43 años de antigüedad, donde los últimos 10 aproximadamente ha trabajado en aspectos prácticos de los fundamentos de las Competencias, dando lugar a más de 50 ponencias.</a:t>
            </a:r>
          </a:p>
          <a:p>
            <a:pPr algn="r">
              <a:buNone/>
            </a:pPr>
            <a:endParaRPr lang="es-ES" sz="2400" b="1" dirty="0" smtClean="0">
              <a:latin typeface="Calibri" pitchFamily="34" charset="0"/>
            </a:endParaRPr>
          </a:p>
          <a:p>
            <a:pPr algn="r">
              <a:buNone/>
            </a:pPr>
            <a:r>
              <a:rPr lang="es-ES" sz="2000" dirty="0" smtClean="0">
                <a:latin typeface="Calibri" pitchFamily="34" charset="0"/>
              </a:rPr>
              <a:t>drafaelrn@hotmail.com</a:t>
            </a:r>
            <a:r>
              <a:rPr lang="es-ES" sz="2400" b="1" dirty="0" smtClean="0">
                <a:latin typeface="Calibri" pitchFamily="34" charset="0"/>
              </a:rPr>
              <a:t> </a:t>
            </a:r>
          </a:p>
          <a:p>
            <a:pPr algn="just">
              <a:buNone/>
            </a:pPr>
            <a:endParaRPr lang="es-MX" sz="2400" b="1" dirty="0">
              <a:latin typeface="Calibri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2</a:t>
            </a:fld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latin typeface="Calibri" pitchFamily="34" charset="0"/>
              </a:rPr>
              <a:t>Introducción (1)</a:t>
            </a:r>
            <a:endParaRPr lang="es-MX" sz="36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Recientemente se presentaron 4 Ponencias</a:t>
            </a:r>
            <a:r>
              <a:rPr lang="es-ES" sz="2400" b="1" baseline="30000" dirty="0" smtClean="0">
                <a:latin typeface="Calibri" pitchFamily="34" charset="0"/>
              </a:rPr>
              <a:t>1, 15-17*</a:t>
            </a:r>
            <a:r>
              <a:rPr lang="es-ES" sz="2400" baseline="30000" dirty="0" smtClean="0">
                <a:latin typeface="Calibri" pitchFamily="34" charset="0"/>
              </a:rPr>
              <a:t> </a:t>
            </a:r>
            <a:r>
              <a:rPr lang="es-ES" sz="2400" dirty="0" smtClean="0">
                <a:latin typeface="Calibri" pitchFamily="34" charset="0"/>
              </a:rPr>
              <a:t>sobre el desarrollo de Competencias en la formación profesional y en la industria.</a:t>
            </a:r>
          </a:p>
          <a:p>
            <a:pPr marL="0" indent="0" algn="just">
              <a:buNone/>
            </a:pPr>
            <a:endParaRPr lang="es-ES" sz="240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Por otra parte, a ese desarrollo se le ha llamado</a:t>
            </a:r>
            <a:r>
              <a:rPr lang="es-ES" sz="2400" b="1" baseline="30000" dirty="0" smtClean="0">
                <a:latin typeface="Calibri" pitchFamily="34" charset="0"/>
              </a:rPr>
              <a:t>18</a:t>
            </a:r>
            <a:r>
              <a:rPr lang="es-ES" sz="2400" dirty="0" smtClean="0">
                <a:latin typeface="Calibri" pitchFamily="34" charset="0"/>
              </a:rPr>
              <a:t> “Nuevas formas de Educar y Aprender”.</a:t>
            </a:r>
          </a:p>
          <a:p>
            <a:pPr marL="0" indent="0" algn="just">
              <a:buNone/>
            </a:pPr>
            <a:endParaRPr lang="es-ES" sz="240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Ahora se analiza una forma de mejorar la Evaluación de Competencias, aplicando un modelo de optimización</a:t>
            </a:r>
            <a:r>
              <a:rPr lang="es-ES" sz="2400" b="1" baseline="30000" dirty="0" smtClean="0">
                <a:latin typeface="Calibri" pitchFamily="34" charset="0"/>
              </a:rPr>
              <a:t>8</a:t>
            </a:r>
            <a:r>
              <a:rPr lang="es-ES" sz="2400" baseline="30000" dirty="0" smtClean="0">
                <a:latin typeface="Calibri" pitchFamily="34" charset="0"/>
              </a:rPr>
              <a:t> </a:t>
            </a:r>
            <a:r>
              <a:rPr lang="es-ES" sz="2400" dirty="0" smtClean="0">
                <a:latin typeface="Calibri" pitchFamily="34" charset="0"/>
              </a:rPr>
              <a:t>e integrando los elementos ( </a:t>
            </a:r>
            <a:r>
              <a:rPr lang="es-ES" sz="2400" b="1" dirty="0" smtClean="0">
                <a:latin typeface="Calibri" pitchFamily="34" charset="0"/>
              </a:rPr>
              <a:t>C</a:t>
            </a:r>
            <a:r>
              <a:rPr lang="es-ES" sz="2400" dirty="0" smtClean="0">
                <a:latin typeface="Calibri" pitchFamily="34" charset="0"/>
              </a:rPr>
              <a:t>, </a:t>
            </a:r>
            <a:r>
              <a:rPr lang="es-ES" sz="2400" b="1" dirty="0" smtClean="0">
                <a:latin typeface="Calibri" pitchFamily="34" charset="0"/>
              </a:rPr>
              <a:t>H</a:t>
            </a:r>
            <a:r>
              <a:rPr lang="es-ES" sz="2400" dirty="0" smtClean="0">
                <a:latin typeface="Calibri" pitchFamily="34" charset="0"/>
              </a:rPr>
              <a:t>, </a:t>
            </a:r>
            <a:r>
              <a:rPr lang="es-ES" sz="2400" b="1" dirty="0" smtClean="0">
                <a:latin typeface="Calibri" pitchFamily="34" charset="0"/>
              </a:rPr>
              <a:t>A</a:t>
            </a:r>
            <a:r>
              <a:rPr lang="es-ES" sz="2400" dirty="0" smtClean="0">
                <a:latin typeface="Calibri" pitchFamily="34" charset="0"/>
              </a:rPr>
              <a:t> y </a:t>
            </a:r>
            <a:r>
              <a:rPr lang="es-ES" sz="2400" b="1" dirty="0" smtClean="0">
                <a:latin typeface="Calibri" pitchFamily="34" charset="0"/>
              </a:rPr>
              <a:t>V</a:t>
            </a:r>
            <a:r>
              <a:rPr lang="es-ES" sz="2400" dirty="0" smtClean="0">
                <a:latin typeface="Calibri" pitchFamily="34" charset="0"/>
              </a:rPr>
              <a:t> ) que se estuvieron considerando por separado por más de 10 </a:t>
            </a:r>
            <a:r>
              <a:rPr lang="es-ES" sz="2400" dirty="0" smtClean="0"/>
              <a:t>años</a:t>
            </a:r>
            <a:r>
              <a:rPr lang="es-ES" sz="2400" b="1" baseline="30000" dirty="0" smtClean="0"/>
              <a:t>2-7</a:t>
            </a:r>
            <a:r>
              <a:rPr lang="es-ES" sz="2400" dirty="0" smtClean="0"/>
              <a:t>.</a:t>
            </a:r>
          </a:p>
          <a:p>
            <a:pPr algn="just">
              <a:buNone/>
            </a:pPr>
            <a:endParaRPr lang="es-MX" sz="2400" dirty="0" smtClean="0"/>
          </a:p>
          <a:p>
            <a:pPr algn="just">
              <a:buNone/>
            </a:pPr>
            <a:endParaRPr lang="es-MX" sz="2400" dirty="0" smtClean="0">
              <a:latin typeface="Calibri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67544" y="6309320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Calibri"/>
                <a:cs typeface="Calibri"/>
              </a:rPr>
              <a:t>*Referencias del trabajo en extenso.</a:t>
            </a:r>
            <a:endParaRPr lang="es-ES" sz="1600" dirty="0">
              <a:latin typeface="Calibri"/>
              <a:cs typeface="Calibri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3</a:t>
            </a:fld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latin typeface="Calibri" pitchFamily="34" charset="0"/>
              </a:rPr>
              <a:t>Introducción (2)</a:t>
            </a:r>
            <a:endParaRPr lang="es-MX" sz="36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La Evaluación se ha integrado</a:t>
            </a:r>
            <a:r>
              <a:rPr lang="es-ES" sz="2400" b="1" baseline="30000" dirty="0" smtClean="0">
                <a:latin typeface="Calibri" pitchFamily="34" charset="0"/>
              </a:rPr>
              <a:t>2-4, 9</a:t>
            </a:r>
            <a:r>
              <a:rPr lang="es-ES" sz="2400" baseline="30000" dirty="0" smtClean="0">
                <a:latin typeface="Calibri" pitchFamily="34" charset="0"/>
              </a:rPr>
              <a:t>  </a:t>
            </a:r>
            <a:r>
              <a:rPr lang="es-ES" sz="2400" dirty="0" smtClean="0">
                <a:latin typeface="Calibri" pitchFamily="34" charset="0"/>
              </a:rPr>
              <a:t>a las actividades de Enseñanza-Aprendizaje, llamándosele Proceso </a:t>
            </a:r>
            <a:r>
              <a:rPr lang="es-ES" sz="2400" b="1" dirty="0" smtClean="0">
                <a:latin typeface="Calibri" pitchFamily="34" charset="0"/>
              </a:rPr>
              <a:t>EAE</a:t>
            </a:r>
            <a:r>
              <a:rPr lang="es-ES" sz="2400" dirty="0" smtClean="0">
                <a:latin typeface="Calibri" pitchFamily="34" charset="0"/>
              </a:rPr>
              <a:t>, tomándose así en cuenta los resultados durante todo el proceso, no sólo lo último del mismo. Además, </a:t>
            </a:r>
            <a:r>
              <a:rPr lang="es-ES" sz="2400" b="1" dirty="0" smtClean="0">
                <a:latin typeface="Calibri" pitchFamily="34" charset="0"/>
              </a:rPr>
              <a:t>es integral también </a:t>
            </a:r>
            <a:r>
              <a:rPr lang="es-ES" sz="2400" dirty="0" smtClean="0">
                <a:latin typeface="Calibri" pitchFamily="34" charset="0"/>
              </a:rPr>
              <a:t>en el sentido que abarca </a:t>
            </a:r>
            <a:r>
              <a:rPr lang="es-ES" sz="2400" b="1" dirty="0" smtClean="0">
                <a:latin typeface="Calibri" pitchFamily="34" charset="0"/>
              </a:rPr>
              <a:t>C</a:t>
            </a:r>
            <a:r>
              <a:rPr lang="es-ES" sz="2400" dirty="0" smtClean="0">
                <a:latin typeface="Calibri" pitchFamily="34" charset="0"/>
              </a:rPr>
              <a:t>,</a:t>
            </a:r>
            <a:r>
              <a:rPr lang="es-ES" sz="2400" b="1" dirty="0" smtClean="0">
                <a:latin typeface="Calibri" pitchFamily="34" charset="0"/>
              </a:rPr>
              <a:t> H</a:t>
            </a:r>
            <a:r>
              <a:rPr lang="es-ES" sz="2400" dirty="0" smtClean="0">
                <a:latin typeface="Calibri" pitchFamily="34" charset="0"/>
              </a:rPr>
              <a:t>, </a:t>
            </a:r>
            <a:r>
              <a:rPr lang="es-ES" sz="2400" b="1" dirty="0" smtClean="0">
                <a:latin typeface="Calibri" pitchFamily="34" charset="0"/>
              </a:rPr>
              <a:t>A</a:t>
            </a:r>
            <a:r>
              <a:rPr lang="es-ES" sz="2400" dirty="0" smtClean="0">
                <a:latin typeface="Calibri" pitchFamily="34" charset="0"/>
              </a:rPr>
              <a:t>, </a:t>
            </a:r>
            <a:r>
              <a:rPr lang="es-ES" sz="2400" b="1" dirty="0" smtClean="0">
                <a:latin typeface="Calibri" pitchFamily="34" charset="0"/>
              </a:rPr>
              <a:t>V</a:t>
            </a:r>
            <a:r>
              <a:rPr lang="es-ES" sz="2400" dirty="0" smtClean="0">
                <a:latin typeface="Calibri" pitchFamily="34" charset="0"/>
              </a:rPr>
              <a:t> y </a:t>
            </a:r>
            <a:r>
              <a:rPr lang="es-ES" sz="2400" b="1" dirty="0" err="1" smtClean="0">
                <a:latin typeface="Calibri" pitchFamily="34" charset="0"/>
              </a:rPr>
              <a:t>Exp</a:t>
            </a:r>
            <a:r>
              <a:rPr lang="es-ES" sz="2400" dirty="0" smtClean="0">
                <a:latin typeface="Calibri" pitchFamily="34" charset="0"/>
              </a:rPr>
              <a:t>, no únicamente </a:t>
            </a:r>
            <a:r>
              <a:rPr lang="es-ES" sz="2400" b="1" dirty="0" smtClean="0">
                <a:latin typeface="Calibri" pitchFamily="34" charset="0"/>
              </a:rPr>
              <a:t>C</a:t>
            </a:r>
            <a:r>
              <a:rPr lang="es-ES" sz="2400" dirty="0" smtClean="0">
                <a:latin typeface="Calibri" pitchFamily="34" charset="0"/>
              </a:rPr>
              <a:t>, como ha sido la forma tradicional</a:t>
            </a:r>
            <a:r>
              <a:rPr lang="es-ES" sz="2400" b="1" baseline="30000" dirty="0" smtClean="0">
                <a:latin typeface="Calibri" pitchFamily="34" charset="0"/>
              </a:rPr>
              <a:t>3-5</a:t>
            </a:r>
            <a:r>
              <a:rPr lang="es-ES" sz="2400" dirty="0" smtClean="0">
                <a:latin typeface="Calibri" pitchFamily="34" charset="0"/>
              </a:rPr>
              <a:t>.</a:t>
            </a:r>
            <a:endParaRPr lang="es-MX" sz="240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     </a:t>
            </a:r>
          </a:p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Una experiencia muy detallada, concreta y gratificante de lo anterior se ha obtenido en un curso de </a:t>
            </a:r>
            <a:r>
              <a:rPr lang="es-ES" sz="2400" b="1" dirty="0" smtClean="0">
                <a:latin typeface="Calibri" pitchFamily="34" charset="0"/>
              </a:rPr>
              <a:t>IYG</a:t>
            </a:r>
            <a:r>
              <a:rPr lang="es-ES" sz="2400" dirty="0" smtClean="0">
                <a:latin typeface="Calibri" pitchFamily="34" charset="0"/>
              </a:rPr>
              <a:t> del Sem 2013-2. Los resultados se consideran muy satisfactorios y se presentan en otro trabajo</a:t>
            </a:r>
            <a:r>
              <a:rPr lang="es-ES" sz="2400" b="1" baseline="30000" dirty="0" smtClean="0">
                <a:latin typeface="Calibri" pitchFamily="34" charset="0"/>
              </a:rPr>
              <a:t>8</a:t>
            </a:r>
            <a:r>
              <a:rPr lang="es-ES" sz="2400" dirty="0" smtClean="0"/>
              <a:t>.</a:t>
            </a:r>
            <a:endParaRPr lang="es-MX" sz="2400" dirty="0" smtClean="0"/>
          </a:p>
          <a:p>
            <a:pPr algn="just">
              <a:buNone/>
            </a:pPr>
            <a:endParaRPr lang="es-MX" sz="2400" dirty="0">
              <a:latin typeface="Calibri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4</a:t>
            </a:fld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s-ES" sz="3600" dirty="0" smtClean="0">
                <a:latin typeface="Calibri" pitchFamily="34" charset="0"/>
              </a:rPr>
              <a:t>Objetivo de la Ponencia</a:t>
            </a:r>
            <a:endParaRPr lang="es-MX" sz="36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es-ES" dirty="0" smtClean="0"/>
              <a:t>    </a:t>
            </a:r>
          </a:p>
          <a:p>
            <a:pPr algn="just">
              <a:buNone/>
            </a:pPr>
            <a:endParaRPr lang="es-ES" sz="260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ES" sz="11200" dirty="0" smtClean="0">
                <a:latin typeface="Calibri" pitchFamily="34" charset="0"/>
              </a:rPr>
              <a:t>Demostrar cómo mejorar la Evaluación de Competencias, aplicando un modelo de optimización de recursos y conceptos recientes del Proceso </a:t>
            </a:r>
            <a:r>
              <a:rPr lang="es-ES" sz="11200" b="1" dirty="0" smtClean="0">
                <a:latin typeface="Calibri" pitchFamily="34" charset="0"/>
              </a:rPr>
              <a:t>EAE</a:t>
            </a:r>
            <a:r>
              <a:rPr lang="es-ES" sz="11200" dirty="0" smtClean="0">
                <a:latin typeface="Calibri" pitchFamily="34" charset="0"/>
              </a:rPr>
              <a:t>.</a:t>
            </a:r>
          </a:p>
          <a:p>
            <a:pPr algn="just">
              <a:buNone/>
            </a:pPr>
            <a:endParaRPr lang="es-ES" sz="1120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ES" sz="11200" dirty="0" smtClean="0">
                <a:latin typeface="Calibri" pitchFamily="34" charset="0"/>
              </a:rPr>
              <a:t>Además, que se facilita el proceso de evaluación, que de por sí ya es complicado aun para el caso en el que sólo  se consideraran </a:t>
            </a:r>
            <a:r>
              <a:rPr lang="es-ES" sz="11200" b="1" dirty="0" smtClean="0">
                <a:latin typeface="Calibri" pitchFamily="34" charset="0"/>
              </a:rPr>
              <a:t>C</a:t>
            </a:r>
            <a:r>
              <a:rPr lang="es-ES" sz="11200" dirty="0" smtClean="0">
                <a:latin typeface="Calibri" pitchFamily="34" charset="0"/>
              </a:rPr>
              <a:t>onocimientos</a:t>
            </a:r>
            <a:r>
              <a:rPr lang="es-ES" sz="11200" b="1" baseline="30000" dirty="0" smtClean="0">
                <a:latin typeface="Calibri" pitchFamily="34" charset="0"/>
              </a:rPr>
              <a:t>9, 11</a:t>
            </a:r>
            <a:r>
              <a:rPr lang="es-ES" sz="11200" dirty="0" smtClean="0">
                <a:latin typeface="Calibri" pitchFamily="34" charset="0"/>
              </a:rPr>
              <a:t>, en el que </a:t>
            </a:r>
            <a:r>
              <a:rPr lang="es-ES" sz="11200" b="1" dirty="0" smtClean="0">
                <a:latin typeface="Calibri" pitchFamily="34" charset="0"/>
              </a:rPr>
              <a:t>tradicionalmente se califican resultados finales, no se evalúa el proceso educativo. </a:t>
            </a:r>
            <a:r>
              <a:rPr lang="es-ES" sz="11200" b="1" baseline="30000" dirty="0" smtClean="0">
                <a:latin typeface="Calibri" pitchFamily="34" charset="0"/>
              </a:rPr>
              <a:t>2-12</a:t>
            </a:r>
            <a:endParaRPr lang="es-MX" sz="11200" b="1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es-ES" sz="11200" dirty="0" smtClean="0">
                <a:latin typeface="Calibri" pitchFamily="34" charset="0"/>
              </a:rPr>
              <a:t>      </a:t>
            </a:r>
            <a:endParaRPr lang="es-MX" sz="11200" dirty="0" smtClean="0">
              <a:latin typeface="Calibri" pitchFamily="34" charset="0"/>
            </a:endParaRPr>
          </a:p>
          <a:p>
            <a:pPr algn="just">
              <a:buNone/>
            </a:pPr>
            <a:endParaRPr lang="es-MX" sz="2400" dirty="0" smtClean="0">
              <a:latin typeface="Calibri" pitchFamily="34" charset="0"/>
            </a:endParaRPr>
          </a:p>
          <a:p>
            <a:pPr algn="just">
              <a:buNone/>
            </a:pPr>
            <a:endParaRPr lang="es-MX" sz="2400" dirty="0" smtClean="0"/>
          </a:p>
          <a:p>
            <a:pPr algn="just">
              <a:buNone/>
            </a:pPr>
            <a:endParaRPr lang="es-ES" sz="2400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es-ES" sz="2400" dirty="0" smtClean="0">
                <a:latin typeface="Calibri" pitchFamily="34" charset="0"/>
              </a:rPr>
              <a:t>      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5</a:t>
            </a:fld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latin typeface="Calibri" pitchFamily="34" charset="0"/>
              </a:rPr>
              <a:t>Desarrollo (1)</a:t>
            </a:r>
            <a:endParaRPr lang="es-MX" sz="36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sz="2400" b="1" dirty="0" smtClean="0">
                <a:latin typeface="Calibri" pitchFamily="34" charset="0"/>
              </a:rPr>
              <a:t>      Conceptos recientes</a:t>
            </a:r>
            <a:r>
              <a:rPr lang="es-ES" sz="2400" baseline="30000" dirty="0" smtClean="0">
                <a:latin typeface="Calibri" pitchFamily="34" charset="0"/>
              </a:rPr>
              <a:t> </a:t>
            </a:r>
            <a:r>
              <a:rPr lang="es-ES" sz="2400" b="1" baseline="30000" dirty="0" smtClean="0">
                <a:latin typeface="Calibri" pitchFamily="34" charset="0"/>
              </a:rPr>
              <a:t>9, 11, 12</a:t>
            </a:r>
            <a:r>
              <a:rPr lang="es-ES" sz="2400" baseline="30000" dirty="0" smtClean="0">
                <a:latin typeface="Calibri" pitchFamily="34" charset="0"/>
              </a:rPr>
              <a:t> </a:t>
            </a:r>
            <a:r>
              <a:rPr lang="es-ES" sz="2400" b="1" dirty="0" smtClean="0">
                <a:latin typeface="Calibri" pitchFamily="34" charset="0"/>
              </a:rPr>
              <a:t>para mejorar la Evaluación</a:t>
            </a:r>
          </a:p>
          <a:p>
            <a:pPr algn="just">
              <a:buNone/>
            </a:pPr>
            <a:r>
              <a:rPr lang="es-ES" sz="2400" dirty="0" smtClean="0">
                <a:latin typeface="Calibri" pitchFamily="34" charset="0"/>
              </a:rPr>
              <a:t>     </a:t>
            </a:r>
          </a:p>
          <a:p>
            <a:pPr algn="just">
              <a:buNone/>
            </a:pPr>
            <a:r>
              <a:rPr lang="es-ES" sz="2400" dirty="0">
                <a:latin typeface="Calibri" pitchFamily="34" charset="0"/>
              </a:rPr>
              <a:t> </a:t>
            </a:r>
            <a:r>
              <a:rPr lang="es-ES" sz="2400" dirty="0" smtClean="0">
                <a:latin typeface="Calibri" pitchFamily="34" charset="0"/>
              </a:rPr>
              <a:t>    Estos conceptos, que aquí sólo se explican brevemente, sirven también para mejorar el desarrollo de Competencias; se han propuesto al </a:t>
            </a:r>
            <a:r>
              <a:rPr lang="es-ES" sz="2400" b="1" dirty="0" smtClean="0">
                <a:latin typeface="Calibri" pitchFamily="34" charset="0"/>
              </a:rPr>
              <a:t>CC</a:t>
            </a:r>
            <a:r>
              <a:rPr lang="es-ES" sz="2400" dirty="0" smtClean="0">
                <a:latin typeface="Calibri" pitchFamily="34" charset="0"/>
              </a:rPr>
              <a:t>, a los Consejeros Técnicos de Ingeniería Petrolera y al propio CT de la FI.</a:t>
            </a:r>
            <a:r>
              <a:rPr lang="es-ES" sz="2400" b="1" baseline="30000" dirty="0" smtClean="0">
                <a:latin typeface="Calibri" pitchFamily="34" charset="0"/>
              </a:rPr>
              <a:t>1</a:t>
            </a:r>
            <a:r>
              <a:rPr lang="es-ES" sz="2400" dirty="0" smtClean="0">
                <a:latin typeface="Calibri" pitchFamily="34" charset="0"/>
              </a:rPr>
              <a:t> Además se han aplicado en un curso de </a:t>
            </a:r>
            <a:r>
              <a:rPr lang="es-ES" sz="2400" b="1" dirty="0" smtClean="0">
                <a:latin typeface="Calibri" pitchFamily="34" charset="0"/>
              </a:rPr>
              <a:t>IYG</a:t>
            </a:r>
            <a:r>
              <a:rPr lang="es-ES" sz="2400" b="1" baseline="30000" dirty="0" smtClean="0">
                <a:latin typeface="Calibri" pitchFamily="34" charset="0"/>
              </a:rPr>
              <a:t>8</a:t>
            </a:r>
            <a:r>
              <a:rPr lang="es-ES" sz="2400" baseline="30000" dirty="0" smtClean="0">
                <a:latin typeface="Calibri" pitchFamily="34" charset="0"/>
              </a:rPr>
              <a:t> </a:t>
            </a:r>
            <a:r>
              <a:rPr lang="es-ES" sz="2400" b="1" dirty="0" smtClean="0">
                <a:latin typeface="Calibri" pitchFamily="34" charset="0"/>
              </a:rPr>
              <a:t>Competencias</a:t>
            </a:r>
            <a:r>
              <a:rPr lang="es-ES" sz="2400" dirty="0" smtClean="0">
                <a:latin typeface="Calibri" pitchFamily="34" charset="0"/>
              </a:rPr>
              <a:t> (o Capacidades de Desempeño Integral</a:t>
            </a:r>
            <a:r>
              <a:rPr lang="es-ES" sz="2400" b="1" baseline="30000" dirty="0" smtClean="0">
                <a:latin typeface="Calibri" pitchFamily="34" charset="0"/>
              </a:rPr>
              <a:t>10</a:t>
            </a:r>
            <a:r>
              <a:rPr lang="es-ES" sz="2400" dirty="0" smtClean="0">
                <a:latin typeface="Calibri" pitchFamily="34" charset="0"/>
              </a:rPr>
              <a:t>) “son capacidades para poner en práctica de manera integrada </a:t>
            </a:r>
            <a:r>
              <a:rPr lang="es-ES" sz="2400" b="1" dirty="0" smtClean="0">
                <a:latin typeface="Calibri" pitchFamily="34" charset="0"/>
              </a:rPr>
              <a:t>C</a:t>
            </a:r>
            <a:r>
              <a:rPr lang="es-ES" sz="2400" dirty="0" smtClean="0">
                <a:latin typeface="Calibri" pitchFamily="34" charset="0"/>
              </a:rPr>
              <a:t>, </a:t>
            </a:r>
            <a:r>
              <a:rPr lang="es-ES" sz="2400" b="1" dirty="0" smtClean="0">
                <a:latin typeface="Calibri" pitchFamily="34" charset="0"/>
              </a:rPr>
              <a:t>H</a:t>
            </a:r>
            <a:r>
              <a:rPr lang="es-ES" sz="2400" dirty="0" smtClean="0">
                <a:latin typeface="Calibri" pitchFamily="34" charset="0"/>
              </a:rPr>
              <a:t>, </a:t>
            </a:r>
            <a:r>
              <a:rPr lang="es-ES" sz="2400" b="1" dirty="0" smtClean="0">
                <a:latin typeface="Calibri" pitchFamily="34" charset="0"/>
              </a:rPr>
              <a:t>A</a:t>
            </a:r>
            <a:r>
              <a:rPr lang="es-ES" sz="2400" dirty="0" smtClean="0">
                <a:latin typeface="Calibri" pitchFamily="34" charset="0"/>
              </a:rPr>
              <a:t> y </a:t>
            </a:r>
            <a:r>
              <a:rPr lang="es-ES" sz="2400" b="1" dirty="0" smtClean="0">
                <a:latin typeface="Calibri" pitchFamily="34" charset="0"/>
              </a:rPr>
              <a:t>V</a:t>
            </a:r>
            <a:r>
              <a:rPr lang="es-ES" sz="2400" dirty="0" smtClean="0">
                <a:latin typeface="Calibri" pitchFamily="34" charset="0"/>
              </a:rPr>
              <a:t> para enfrentar problemas y situaciones”.</a:t>
            </a:r>
            <a:r>
              <a:rPr lang="es-ES" sz="2400" b="1" baseline="30000" dirty="0" smtClean="0"/>
              <a:t>9</a:t>
            </a:r>
            <a:endParaRPr lang="es-MX" sz="2400" b="1" dirty="0" smtClean="0"/>
          </a:p>
          <a:p>
            <a:pPr algn="just">
              <a:buNone/>
            </a:pPr>
            <a:endParaRPr lang="es-MX" sz="2400" dirty="0" smtClean="0">
              <a:latin typeface="Calibri" pitchFamily="34" charset="0"/>
            </a:endParaRPr>
          </a:p>
          <a:p>
            <a:pPr algn="just">
              <a:buNone/>
            </a:pPr>
            <a:endParaRPr lang="es-MX" sz="2400" u="sng" dirty="0" smtClean="0">
              <a:latin typeface="Calibri" pitchFamily="34" charset="0"/>
            </a:endParaRPr>
          </a:p>
          <a:p>
            <a:pPr algn="just">
              <a:buNone/>
            </a:pPr>
            <a:endParaRPr lang="es-MX" sz="2400" dirty="0" smtClean="0">
              <a:latin typeface="Calibri" pitchFamily="34" charset="0"/>
            </a:endParaRPr>
          </a:p>
          <a:p>
            <a:pPr algn="just">
              <a:buNone/>
            </a:pPr>
            <a:endParaRPr lang="es-MX" sz="2400" dirty="0" smtClean="0"/>
          </a:p>
          <a:p>
            <a:pPr algn="just">
              <a:buNone/>
            </a:pPr>
            <a:endParaRPr lang="es-MX" sz="2400" dirty="0" smtClean="0"/>
          </a:p>
          <a:p>
            <a:pPr algn="just">
              <a:buNone/>
            </a:pPr>
            <a:endParaRPr lang="es-MX" sz="2400" dirty="0" smtClean="0">
              <a:latin typeface="Calibri" pitchFamily="34" charset="0"/>
            </a:endParaRPr>
          </a:p>
          <a:p>
            <a:pPr algn="just">
              <a:buNone/>
            </a:pPr>
            <a:endParaRPr lang="es-ES" sz="2400" dirty="0" smtClean="0">
              <a:latin typeface="Calibri" pitchFamily="34" charset="0"/>
            </a:endParaRPr>
          </a:p>
          <a:p>
            <a:pPr algn="just">
              <a:buNone/>
            </a:pPr>
            <a:endParaRPr lang="es-MX" sz="2400" dirty="0" smtClean="0">
              <a:latin typeface="Calibri" pitchFamily="34" charset="0"/>
            </a:endParaRPr>
          </a:p>
          <a:p>
            <a:pPr>
              <a:buNone/>
            </a:pPr>
            <a:endParaRPr lang="es-MX" sz="2400" dirty="0" smtClean="0">
              <a:latin typeface="Calibri" pitchFamily="34" charset="0"/>
            </a:endParaRPr>
          </a:p>
          <a:p>
            <a:pPr>
              <a:buNone/>
            </a:pPr>
            <a:endParaRPr lang="es-MX" sz="2400" u="sng" dirty="0">
              <a:latin typeface="Calibri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6</a:t>
            </a:fld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latin typeface="Calibri" pitchFamily="34" charset="0"/>
              </a:rPr>
              <a:t>Desarrollo (2)</a:t>
            </a:r>
            <a:endParaRPr lang="es-MX" sz="36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124744"/>
            <a:ext cx="7467600" cy="547260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" sz="2400" b="1" dirty="0" smtClean="0">
                <a:latin typeface="Calibri" pitchFamily="34" charset="0"/>
              </a:rPr>
              <a:t>Actividades y Tareas Significativas:</a:t>
            </a:r>
          </a:p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“Son actividades que representan un reto para los           estudiantes…” </a:t>
            </a:r>
            <a:r>
              <a:rPr lang="es-ES" sz="2400" b="1" baseline="30000" dirty="0" smtClean="0">
                <a:latin typeface="Calibri" pitchFamily="34" charset="0"/>
              </a:rPr>
              <a:t>9</a:t>
            </a:r>
            <a:r>
              <a:rPr lang="es-ES" sz="2400" dirty="0" smtClean="0">
                <a:latin typeface="Calibri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ES" sz="2400" b="1" dirty="0" smtClean="0">
                <a:latin typeface="Calibri" pitchFamily="34" charset="0"/>
              </a:rPr>
              <a:t>Evaluación del PEA:</a:t>
            </a:r>
            <a:endParaRPr lang="es-MX" sz="2400" b="1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MX" sz="2400" dirty="0" smtClean="0">
                <a:latin typeface="Calibri" pitchFamily="34" charset="0"/>
              </a:rPr>
              <a:t>Es la recopilación, sistematización y análisis de información sobre este proceso, </a:t>
            </a:r>
            <a:r>
              <a:rPr lang="es-MX" sz="2400" b="1" dirty="0" smtClean="0">
                <a:latin typeface="Calibri" pitchFamily="34" charset="0"/>
              </a:rPr>
              <a:t>con el fin de emitir juicios de valor sobre el mismo en su conjunto, no sólo en sus resultados</a:t>
            </a:r>
            <a:r>
              <a:rPr lang="es-MX" sz="2400" dirty="0" smtClean="0">
                <a:latin typeface="Calibri" pitchFamily="34" charset="0"/>
              </a:rPr>
              <a:t>,</a:t>
            </a:r>
            <a:r>
              <a:rPr lang="es-ES" sz="2400" baseline="30000" dirty="0" smtClean="0">
                <a:latin typeface="Calibri" pitchFamily="34" charset="0"/>
              </a:rPr>
              <a:t>9 </a:t>
            </a:r>
            <a:r>
              <a:rPr lang="es-ES" sz="2400" dirty="0" smtClean="0">
                <a:latin typeface="Calibri" pitchFamily="34" charset="0"/>
              </a:rPr>
              <a:t>como es la forma tradicional “de evaluación”, que de acuerdo con información de foros y congresos</a:t>
            </a:r>
            <a:r>
              <a:rPr lang="es-ES" sz="2400" b="1" baseline="30000" dirty="0" smtClean="0">
                <a:latin typeface="Calibri" pitchFamily="34" charset="0"/>
              </a:rPr>
              <a:t>1, 4-7</a:t>
            </a:r>
            <a:r>
              <a:rPr lang="es-ES" sz="2400" dirty="0" smtClean="0">
                <a:latin typeface="Calibri" pitchFamily="34" charset="0"/>
              </a:rPr>
              <a:t> es la que todavía prevalece.</a:t>
            </a:r>
          </a:p>
          <a:p>
            <a:pPr marL="0" indent="0" algn="just">
              <a:buNone/>
            </a:pPr>
            <a:r>
              <a:rPr lang="es-ES" sz="2400" b="1" dirty="0" smtClean="0">
                <a:latin typeface="Calibri" pitchFamily="34" charset="0"/>
              </a:rPr>
              <a:t>Evaluación Auténtica EA</a:t>
            </a:r>
            <a:r>
              <a:rPr lang="es-ES" sz="2400" b="1" baseline="30000" dirty="0" smtClean="0">
                <a:latin typeface="Calibri" pitchFamily="34" charset="0"/>
              </a:rPr>
              <a:t>9</a:t>
            </a:r>
            <a:r>
              <a:rPr lang="es-ES" sz="2400" dirty="0" smtClean="0">
                <a:latin typeface="Calibri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“Es la evaluación que incluye varias formas de medición del desempeño de los estudiantes, que reflejan el aprendizaje, los logros, la motivación y las actitudes respecto a las actividades más sustantivas del proceso”.</a:t>
            </a:r>
          </a:p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Tiene una serie de características que se describen con algún detalle en el trabajo en extenso.</a:t>
            </a:r>
          </a:p>
          <a:p>
            <a:pPr algn="just">
              <a:buNone/>
            </a:pPr>
            <a:endParaRPr lang="es-MX" sz="2400" dirty="0" smtClean="0"/>
          </a:p>
          <a:p>
            <a:pPr algn="just">
              <a:buNone/>
            </a:pPr>
            <a:endParaRPr lang="es-MX" sz="2400" dirty="0" smtClean="0">
              <a:latin typeface="Calibri" pitchFamily="34" charset="0"/>
            </a:endParaRPr>
          </a:p>
          <a:p>
            <a:pPr algn="just">
              <a:buNone/>
            </a:pPr>
            <a:endParaRPr lang="es-MX" sz="2400" dirty="0" smtClean="0">
              <a:latin typeface="Calibri" pitchFamily="34" charset="0"/>
            </a:endParaRPr>
          </a:p>
          <a:p>
            <a:pPr algn="just">
              <a:buNone/>
            </a:pPr>
            <a:endParaRPr lang="es-MX" sz="2400" dirty="0" smtClean="0">
              <a:latin typeface="Calibri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7</a:t>
            </a:fld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latin typeface="Calibri" pitchFamily="34" charset="0"/>
              </a:rPr>
              <a:t>Desarrollo (3)</a:t>
            </a:r>
            <a:endParaRPr lang="es-MX" sz="36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7467600" cy="5256584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es-ES" sz="2600" dirty="0" smtClean="0">
                <a:latin typeface="Calibri" pitchFamily="34" charset="0"/>
              </a:rPr>
              <a:t>    </a:t>
            </a:r>
          </a:p>
          <a:p>
            <a:pPr algn="just">
              <a:buNone/>
            </a:pPr>
            <a:r>
              <a:rPr lang="es-ES" sz="9600" b="1" dirty="0" smtClean="0">
                <a:latin typeface="Calibri" pitchFamily="34" charset="0"/>
              </a:rPr>
              <a:t>Evaluación de Competencias</a:t>
            </a:r>
            <a:r>
              <a:rPr lang="es-ES" sz="9600" dirty="0" smtClean="0">
                <a:latin typeface="Calibri" pitchFamily="34" charset="0"/>
              </a:rPr>
              <a:t>: </a:t>
            </a:r>
            <a:r>
              <a:rPr lang="es-ES" sz="9600" b="1" baseline="30000" dirty="0" smtClean="0">
                <a:latin typeface="Calibri" pitchFamily="34" charset="0"/>
              </a:rPr>
              <a:t>9, 11</a:t>
            </a:r>
            <a:r>
              <a:rPr lang="es-ES" sz="9600" dirty="0" smtClean="0">
                <a:latin typeface="Calibri" pitchFamily="34" charset="0"/>
              </a:rPr>
              <a:t>         </a:t>
            </a:r>
          </a:p>
          <a:p>
            <a:pPr marL="0" indent="0" algn="just">
              <a:buNone/>
            </a:pPr>
            <a:r>
              <a:rPr lang="es-ES" sz="9600" dirty="0" smtClean="0">
                <a:latin typeface="Calibri" pitchFamily="34" charset="0"/>
              </a:rPr>
              <a:t>Es la Evaluación de las capacidades de desempeño integral ( </a:t>
            </a:r>
            <a:r>
              <a:rPr lang="es-ES" sz="9600" b="1" dirty="0" smtClean="0">
                <a:latin typeface="Calibri" pitchFamily="34" charset="0"/>
              </a:rPr>
              <a:t>C</a:t>
            </a:r>
            <a:r>
              <a:rPr lang="es-ES" sz="9600" dirty="0" smtClean="0">
                <a:latin typeface="Calibri" pitchFamily="34" charset="0"/>
              </a:rPr>
              <a:t>, </a:t>
            </a:r>
            <a:r>
              <a:rPr lang="es-ES" sz="9600" b="1" dirty="0" smtClean="0">
                <a:latin typeface="Calibri" pitchFamily="34" charset="0"/>
              </a:rPr>
              <a:t>H</a:t>
            </a:r>
            <a:r>
              <a:rPr lang="es-ES" sz="9600" dirty="0" smtClean="0">
                <a:latin typeface="Calibri" pitchFamily="34" charset="0"/>
              </a:rPr>
              <a:t>, </a:t>
            </a:r>
            <a:r>
              <a:rPr lang="es-ES" sz="9600" b="1" dirty="0" smtClean="0">
                <a:latin typeface="Calibri" pitchFamily="34" charset="0"/>
              </a:rPr>
              <a:t>A </a:t>
            </a:r>
            <a:r>
              <a:rPr lang="es-ES" sz="9600" dirty="0" smtClean="0">
                <a:latin typeface="Calibri" pitchFamily="34" charset="0"/>
              </a:rPr>
              <a:t>y </a:t>
            </a:r>
            <a:r>
              <a:rPr lang="es-ES" sz="9600" b="1" dirty="0" smtClean="0">
                <a:latin typeface="Calibri" pitchFamily="34" charset="0"/>
              </a:rPr>
              <a:t>V</a:t>
            </a:r>
            <a:r>
              <a:rPr lang="es-ES" sz="9600" dirty="0" smtClean="0">
                <a:latin typeface="Calibri" pitchFamily="34" charset="0"/>
              </a:rPr>
              <a:t>; además se considera que un complemento muy importante es la experiencia </a:t>
            </a:r>
            <a:r>
              <a:rPr lang="es-ES" sz="9600" b="1" dirty="0" err="1" smtClean="0">
                <a:latin typeface="Calibri" pitchFamily="34" charset="0"/>
              </a:rPr>
              <a:t>Exp</a:t>
            </a:r>
            <a:r>
              <a:rPr lang="es-ES" sz="9600" dirty="0" smtClean="0">
                <a:latin typeface="Calibri" pitchFamily="34" charset="0"/>
              </a:rPr>
              <a:t> que se haya adquirido en casos similares, siendo </a:t>
            </a:r>
            <a:r>
              <a:rPr lang="es-ES" sz="9600" b="1" dirty="0" smtClean="0">
                <a:latin typeface="Calibri" pitchFamily="34" charset="0"/>
              </a:rPr>
              <a:t>un ejemplo ilustrativo</a:t>
            </a:r>
            <a:r>
              <a:rPr lang="es-ES" sz="9600" dirty="0" smtClean="0">
                <a:latin typeface="Calibri" pitchFamily="34" charset="0"/>
              </a:rPr>
              <a:t> de esto el </a:t>
            </a:r>
            <a:r>
              <a:rPr lang="es-ES" sz="9600" b="1" dirty="0" smtClean="0">
                <a:latin typeface="Calibri" pitchFamily="34" charset="0"/>
              </a:rPr>
              <a:t>muy alto nivel de desempeño</a:t>
            </a:r>
            <a:r>
              <a:rPr lang="es-ES" sz="9600" dirty="0" smtClean="0">
                <a:latin typeface="Calibri" pitchFamily="34" charset="0"/>
              </a:rPr>
              <a:t> logrado por el equipo</a:t>
            </a:r>
            <a:r>
              <a:rPr lang="es-ES" sz="9600" b="1" baseline="30000" dirty="0" smtClean="0">
                <a:latin typeface="Calibri" pitchFamily="34" charset="0"/>
              </a:rPr>
              <a:t>13 </a:t>
            </a:r>
            <a:r>
              <a:rPr lang="es-ES" sz="9600" baseline="30000" dirty="0" smtClean="0">
                <a:latin typeface="Calibri" pitchFamily="34" charset="0"/>
              </a:rPr>
              <a:t> </a:t>
            </a:r>
            <a:r>
              <a:rPr lang="es-ES" sz="9600" dirty="0" smtClean="0">
                <a:latin typeface="Calibri" pitchFamily="34" charset="0"/>
              </a:rPr>
              <a:t>que representó a la UNAM en los “Petrobowls” del 2012).</a:t>
            </a:r>
          </a:p>
          <a:p>
            <a:pPr marL="0" indent="0" algn="just">
              <a:buNone/>
            </a:pPr>
            <a:endParaRPr lang="es-ES" sz="960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ES" sz="9600" dirty="0" smtClean="0">
                <a:latin typeface="Calibri" pitchFamily="34" charset="0"/>
              </a:rPr>
              <a:t>Si ya la </a:t>
            </a:r>
            <a:r>
              <a:rPr lang="es-ES" sz="9600" b="1" dirty="0" smtClean="0">
                <a:latin typeface="Calibri" pitchFamily="34" charset="0"/>
              </a:rPr>
              <a:t>EA</a:t>
            </a:r>
            <a:r>
              <a:rPr lang="es-ES" sz="9600" dirty="0" smtClean="0">
                <a:latin typeface="Calibri" pitchFamily="34" charset="0"/>
              </a:rPr>
              <a:t> de </a:t>
            </a:r>
            <a:r>
              <a:rPr lang="es-ES" sz="9600" b="1" dirty="0" smtClean="0">
                <a:latin typeface="Calibri" pitchFamily="34" charset="0"/>
              </a:rPr>
              <a:t>C</a:t>
            </a:r>
            <a:r>
              <a:rPr lang="es-ES" sz="9600" dirty="0" smtClean="0">
                <a:latin typeface="Calibri" pitchFamily="34" charset="0"/>
              </a:rPr>
              <a:t> únicamente representa un tremendo reto para el </a:t>
            </a:r>
            <a:r>
              <a:rPr lang="es-ES" sz="9600" b="1" dirty="0" smtClean="0">
                <a:latin typeface="Calibri" pitchFamily="34" charset="0"/>
              </a:rPr>
              <a:t>CC</a:t>
            </a:r>
            <a:r>
              <a:rPr lang="es-ES" sz="9600" dirty="0" smtClean="0">
                <a:latin typeface="Calibri" pitchFamily="34" charset="0"/>
              </a:rPr>
              <a:t>, los profesores y los estudiantes, es de imaginarse todavía </a:t>
            </a:r>
            <a:r>
              <a:rPr lang="es-ES" sz="9600" b="1" dirty="0">
                <a:latin typeface="Calibri" pitchFamily="34" charset="0"/>
              </a:rPr>
              <a:t>e</a:t>
            </a:r>
            <a:r>
              <a:rPr lang="es-ES" sz="9600" b="1" dirty="0" smtClean="0">
                <a:latin typeface="Calibri" pitchFamily="34" charset="0"/>
              </a:rPr>
              <a:t>l mayor desafío para realizar la Evaluación  de Competencias</a:t>
            </a:r>
            <a:r>
              <a:rPr lang="es-ES" sz="9600" dirty="0" smtClean="0">
                <a:latin typeface="Calibri" pitchFamily="34" charset="0"/>
              </a:rPr>
              <a:t>, que sin embargo se considera necesario profundizar su implantación, para reducir la brecha que ya existe con lo que se hace en la industria petrolera</a:t>
            </a:r>
            <a:r>
              <a:rPr lang="es-ES" sz="9600" b="1" baseline="30000" dirty="0" smtClean="0">
                <a:latin typeface="Calibri" pitchFamily="34" charset="0"/>
              </a:rPr>
              <a:t>1, 15-17</a:t>
            </a:r>
            <a:r>
              <a:rPr lang="es-ES" sz="9600" dirty="0" smtClean="0">
                <a:latin typeface="Calibri" pitchFamily="34" charset="0"/>
              </a:rPr>
              <a:t> y en el Sistema del Bachillerato de la SEP</a:t>
            </a:r>
            <a:r>
              <a:rPr lang="es-ES" sz="9600" b="1" baseline="30000" dirty="0" smtClean="0">
                <a:latin typeface="Calibri" pitchFamily="34" charset="0"/>
              </a:rPr>
              <a:t>9, 11</a:t>
            </a:r>
            <a:r>
              <a:rPr lang="es-ES" sz="9600" dirty="0" smtClean="0">
                <a:latin typeface="Calibri" pitchFamily="34" charset="0"/>
              </a:rPr>
              <a:t>.</a:t>
            </a:r>
            <a:endParaRPr lang="es-MX" sz="9600" dirty="0" smtClean="0">
              <a:latin typeface="Calibri" pitchFamily="34" charset="0"/>
            </a:endParaRPr>
          </a:p>
          <a:p>
            <a:pPr algn="just">
              <a:buNone/>
            </a:pPr>
            <a:endParaRPr lang="es-MX" sz="9600" dirty="0" smtClean="0">
              <a:latin typeface="Calibri" pitchFamily="34" charset="0"/>
            </a:endParaRPr>
          </a:p>
          <a:p>
            <a:pPr algn="just">
              <a:buNone/>
            </a:pPr>
            <a:endParaRPr lang="es-MX" sz="2400" dirty="0" smtClean="0">
              <a:latin typeface="Calibri" pitchFamily="34" charset="0"/>
            </a:endParaRPr>
          </a:p>
          <a:p>
            <a:pPr>
              <a:buNone/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8</a:t>
            </a:fld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latin typeface="Calibri" pitchFamily="34" charset="0"/>
              </a:rPr>
              <a:t>Desarrollo (4)</a:t>
            </a:r>
            <a:endParaRPr lang="es-MX" sz="36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5400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sz="2400" dirty="0" smtClean="0"/>
              <a:t>    </a:t>
            </a:r>
          </a:p>
          <a:p>
            <a:pPr marL="0" indent="0" algn="just">
              <a:buNone/>
            </a:pPr>
            <a:r>
              <a:rPr lang="es-ES" sz="2400" b="1" dirty="0" smtClean="0">
                <a:latin typeface="Calibri" pitchFamily="34" charset="0"/>
              </a:rPr>
              <a:t>Indicadores ( o Indicadores de Desempeño)</a:t>
            </a:r>
            <a:r>
              <a:rPr lang="es-ES" sz="2400" dirty="0" smtClean="0">
                <a:latin typeface="Calibri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Son índices </a:t>
            </a:r>
            <a:r>
              <a:rPr lang="es-ES" sz="2400" b="1" dirty="0" smtClean="0">
                <a:latin typeface="Calibri" pitchFamily="34" charset="0"/>
              </a:rPr>
              <a:t>que demuestran capacidad</a:t>
            </a:r>
            <a:r>
              <a:rPr lang="es-ES" sz="2400" dirty="0" smtClean="0">
                <a:latin typeface="Calibri" pitchFamily="34" charset="0"/>
              </a:rPr>
              <a:t> durante el desarrollo de una Actividad Significativa.</a:t>
            </a:r>
          </a:p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Esta capacidad puede clasificarse en diferentes niveles o grados.</a:t>
            </a:r>
          </a:p>
          <a:p>
            <a:pPr algn="just">
              <a:buNone/>
            </a:pPr>
            <a:endParaRPr lang="es-ES" sz="240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ES" sz="2400" b="1" dirty="0" smtClean="0">
                <a:latin typeface="Calibri" pitchFamily="34" charset="0"/>
              </a:rPr>
              <a:t>Trabajo Colaborativo o Cooperativo</a:t>
            </a:r>
            <a:r>
              <a:rPr lang="es-ES" sz="2400" b="1" baseline="30000" dirty="0" smtClean="0">
                <a:latin typeface="Calibri" pitchFamily="34" charset="0"/>
              </a:rPr>
              <a:t>9</a:t>
            </a:r>
            <a:r>
              <a:rPr lang="es-ES" sz="2400" dirty="0" smtClean="0">
                <a:latin typeface="Calibri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Favorece la comunicación entre los miembros de un grupo; se ponen en práctica </a:t>
            </a:r>
            <a:r>
              <a:rPr lang="es-ES" sz="2400" b="1" dirty="0" smtClean="0">
                <a:latin typeface="Calibri" pitchFamily="34" charset="0"/>
              </a:rPr>
              <a:t>C</a:t>
            </a:r>
            <a:r>
              <a:rPr lang="es-ES" sz="2400" dirty="0" smtClean="0">
                <a:latin typeface="Calibri" pitchFamily="34" charset="0"/>
              </a:rPr>
              <a:t>, </a:t>
            </a:r>
            <a:r>
              <a:rPr lang="es-ES" sz="2400" b="1" dirty="0" smtClean="0">
                <a:latin typeface="Calibri" pitchFamily="34" charset="0"/>
              </a:rPr>
              <a:t>H</a:t>
            </a:r>
            <a:r>
              <a:rPr lang="es-ES" sz="2400" dirty="0" smtClean="0">
                <a:latin typeface="Calibri" pitchFamily="34" charset="0"/>
              </a:rPr>
              <a:t>, </a:t>
            </a:r>
            <a:r>
              <a:rPr lang="es-ES" sz="2400" b="1" dirty="0" smtClean="0">
                <a:latin typeface="Calibri" pitchFamily="34" charset="0"/>
              </a:rPr>
              <a:t>A</a:t>
            </a:r>
            <a:r>
              <a:rPr lang="es-ES" sz="2400" dirty="0" smtClean="0">
                <a:latin typeface="Calibri" pitchFamily="34" charset="0"/>
              </a:rPr>
              <a:t> y </a:t>
            </a:r>
            <a:r>
              <a:rPr lang="es-ES" sz="2400" b="1" dirty="0" smtClean="0">
                <a:latin typeface="Calibri" pitchFamily="34" charset="0"/>
              </a:rPr>
              <a:t>V</a:t>
            </a:r>
            <a:r>
              <a:rPr lang="es-ES" sz="2400" dirty="0" smtClean="0">
                <a:latin typeface="Calibri" pitchFamily="34" charset="0"/>
              </a:rPr>
              <a:t> como tolerancia, la convivencia, el respeto hacia los demás aunque tengan ideas diferentes a las propias, …</a:t>
            </a:r>
            <a:endParaRPr lang="es-MX" sz="2400" dirty="0" smtClean="0">
              <a:latin typeface="Calibri" pitchFamily="34" charset="0"/>
            </a:endParaRPr>
          </a:p>
          <a:p>
            <a:pPr>
              <a:buNone/>
            </a:pPr>
            <a:endParaRPr lang="es-ES" sz="2400" dirty="0" smtClean="0">
              <a:latin typeface="Calibri" pitchFamily="34" charset="0"/>
            </a:endParaRPr>
          </a:p>
          <a:p>
            <a:pPr>
              <a:buNone/>
            </a:pPr>
            <a:endParaRPr lang="es-E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2400" dirty="0" smtClean="0">
                <a:latin typeface="Calibri" pitchFamily="34" charset="0"/>
              </a:rPr>
              <a:t>      </a:t>
            </a:r>
            <a:endParaRPr lang="es-MX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25C1-4A6A-495C-A1CF-9BAF75A38E3C}" type="slidenum">
              <a:rPr lang="es-MX" smtClean="0"/>
              <a:pPr/>
              <a:t>9</a:t>
            </a:fld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455</TotalTime>
  <Words>1266</Words>
  <Application>Microsoft Office PowerPoint</Application>
  <PresentationFormat>Presentación en pantalla (4:3)</PresentationFormat>
  <Paragraphs>123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Técnico</vt:lpstr>
      <vt:lpstr>¿CÓMO MEJORAR LA EVALUACIÓN DE COMPETENCIAS?</vt:lpstr>
      <vt:lpstr>NOTAS CURRICULARES</vt:lpstr>
      <vt:lpstr>Introducción (1)</vt:lpstr>
      <vt:lpstr>Introducción (2)</vt:lpstr>
      <vt:lpstr>Objetivo de la Ponencia</vt:lpstr>
      <vt:lpstr>Desarrollo (1)</vt:lpstr>
      <vt:lpstr>Desarrollo (2)</vt:lpstr>
      <vt:lpstr>Desarrollo (3)</vt:lpstr>
      <vt:lpstr>Desarrollo (4)</vt:lpstr>
      <vt:lpstr>Desarrollo (5)</vt:lpstr>
      <vt:lpstr>Conclusiones</vt:lpstr>
      <vt:lpstr>Propuesta</vt:lpstr>
    </vt:vector>
  </TitlesOfParts>
  <Company>SEGAFSISTEMS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¿CÓMO MEJORAR LA EVALUACIÓN DE COMPETENCIAS?</dc:title>
  <dc:creator>SEGAF</dc:creator>
  <cp:lastModifiedBy>Ing. Solorzano</cp:lastModifiedBy>
  <cp:revision>34</cp:revision>
  <dcterms:created xsi:type="dcterms:W3CDTF">2013-07-20T18:58:52Z</dcterms:created>
  <dcterms:modified xsi:type="dcterms:W3CDTF">2013-08-12T16:54:53Z</dcterms:modified>
</cp:coreProperties>
</file>