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AFB59-424A-F642-8875-C31C2559E4B9}" type="datetimeFigureOut">
              <a:rPr lang="es-ES" smtClean="0"/>
              <a:pPr/>
              <a:t>12/08/2013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83690-3D55-A445-B555-7AD6AFB3C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714842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BBE14-7454-0B46-B819-F877321E5C85}" type="datetimeFigureOut">
              <a:rPr lang="es-ES" smtClean="0"/>
              <a:pPr/>
              <a:t>12/08/2013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58223-70B1-4F43-A01D-FB3F17823D4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88779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FC7E274-3D45-FD44-957F-9DE6A13F13D7}" type="datetime1">
              <a:rPr lang="es-MX" smtClean="0"/>
              <a:pPr/>
              <a:t>12/08/2013</a:t>
            </a:fld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BBF980A-2F76-4AA9-8E78-270D894715E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0EA7F-11DA-7F48-95D1-7BFF01E5A257}" type="datetime1">
              <a:rPr lang="es-MX" smtClean="0"/>
              <a:pPr/>
              <a:t>12/08/2013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F980A-2F76-4AA9-8E78-270D894715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06002C-B1DD-D24D-9EFF-9023DA97D828}" type="datetime1">
              <a:rPr lang="es-MX" smtClean="0"/>
              <a:pPr/>
              <a:t>12/08/2013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F980A-2F76-4AA9-8E78-270D894715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F1BFB3-E8C3-9541-8E47-05214A226440}" type="datetime1">
              <a:rPr lang="es-MX" smtClean="0"/>
              <a:pPr/>
              <a:t>12/08/2013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F980A-2F76-4AA9-8E78-270D894715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EE822F3-5EFA-3D4A-8B4D-F7DC1D8C15DA}" type="datetime1">
              <a:rPr lang="es-MX" smtClean="0"/>
              <a:pPr/>
              <a:t>12/08/2013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BBF980A-2F76-4AA9-8E78-270D894715E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DC6E5-C2A2-4E4E-BD67-5930CED179E8}" type="datetime1">
              <a:rPr lang="es-MX" smtClean="0"/>
              <a:pPr/>
              <a:t>12/08/2013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BBF980A-2F76-4AA9-8E78-270D894715E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52769-F6C4-9442-B63B-12BB3F5C50E4}" type="datetime1">
              <a:rPr lang="es-MX" smtClean="0"/>
              <a:pPr/>
              <a:t>12/08/2013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BBF980A-2F76-4AA9-8E78-270D894715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6EF5FC-4096-5048-BEA6-76910336E60F}" type="datetime1">
              <a:rPr lang="es-MX" smtClean="0"/>
              <a:pPr/>
              <a:t>12/08/2013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F980A-2F76-4AA9-8E78-270D894715E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FA4AB-5C6D-EC4D-9284-4C7E16ADD9E2}" type="datetime1">
              <a:rPr lang="es-MX" smtClean="0"/>
              <a:pPr/>
              <a:t>12/08/2013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F980A-2F76-4AA9-8E78-270D894715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CC78C5F-5CA2-8546-B2FF-B03118C5B411}" type="datetime1">
              <a:rPr lang="es-MX" smtClean="0"/>
              <a:pPr/>
              <a:t>12/08/2013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BBF980A-2F76-4AA9-8E78-270D894715E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FEB4F62-81BC-BA42-ADE2-1D3D9DBF792D}" type="datetime1">
              <a:rPr lang="es-MX" smtClean="0"/>
              <a:pPr/>
              <a:t>12/08/2013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BBF980A-2F76-4AA9-8E78-270D894715E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A5A23F0-DA0B-9544-BD53-946963B6F5A9}" type="datetime1">
              <a:rPr lang="es-MX" smtClean="0"/>
              <a:pPr/>
              <a:t>12/08/2013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BBF980A-2F76-4AA9-8E78-270D894715E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3600" dirty="0" smtClean="0">
                <a:effectLst/>
                <a:latin typeface="Calibri" pitchFamily="34" charset="0"/>
              </a:rPr>
              <a:t>MODELO PARA LA OPTIMIZACIÓN DE LOS RECURSOS DISPONIBLES, EN EL DESARROLLO Y EVALUACIÓN DE COMPETENCIAS</a:t>
            </a:r>
            <a:r>
              <a:rPr lang="es-ES" sz="3600" dirty="0" smtClean="0">
                <a:latin typeface="Calibri" pitchFamily="34" charset="0"/>
              </a:rPr>
              <a:t/>
            </a:r>
            <a:br>
              <a:rPr lang="es-ES" sz="3600" dirty="0" smtClean="0">
                <a:latin typeface="Calibri" pitchFamily="34" charset="0"/>
              </a:rPr>
            </a:br>
            <a:endParaRPr lang="es-MX" sz="3600" dirty="0">
              <a:latin typeface="Calibri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2819400"/>
            <a:ext cx="8442314" cy="3777952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Calibri" pitchFamily="34" charset="0"/>
              </a:rPr>
              <a:t>VI FORO DEL  PERSONAL ACADÉMICO DE LA FI</a:t>
            </a:r>
          </a:p>
          <a:p>
            <a:r>
              <a:rPr lang="es-ES" sz="2000" dirty="0" smtClean="0">
                <a:latin typeface="Calibri" pitchFamily="34" charset="0"/>
              </a:rPr>
              <a:t>DR. Rafael Rodríguez Nieto</a:t>
            </a:r>
          </a:p>
          <a:p>
            <a:r>
              <a:rPr lang="es-ES" sz="2000" dirty="0" smtClean="0">
                <a:latin typeface="Calibri" pitchFamily="34" charset="0"/>
              </a:rPr>
              <a:t>Miembro del Comité de Ingeniería Petrolera</a:t>
            </a:r>
          </a:p>
          <a:p>
            <a:pPr algn="l"/>
            <a:r>
              <a:rPr lang="es-ES" sz="2400" b="1" dirty="0" smtClean="0">
                <a:latin typeface="Calibri" pitchFamily="34" charset="0"/>
              </a:rPr>
              <a:t>CONTENIDO</a:t>
            </a:r>
          </a:p>
          <a:p>
            <a:pPr algn="l"/>
            <a:r>
              <a:rPr lang="es-ES" sz="2400" dirty="0" smtClean="0">
                <a:latin typeface="Calibri" pitchFamily="34" charset="0"/>
              </a:rPr>
              <a:t>-Introducción (3)</a:t>
            </a:r>
          </a:p>
          <a:p>
            <a:pPr algn="l"/>
            <a:r>
              <a:rPr lang="es-ES" sz="2400" dirty="0" smtClean="0">
                <a:latin typeface="Calibri" pitchFamily="34" charset="0"/>
              </a:rPr>
              <a:t>-Desarrollo (5)</a:t>
            </a:r>
          </a:p>
          <a:p>
            <a:pPr algn="l"/>
            <a:r>
              <a:rPr lang="es-ES" sz="2400" dirty="0" smtClean="0">
                <a:latin typeface="Calibri" pitchFamily="34" charset="0"/>
              </a:rPr>
              <a:t>-Conclusiones (2)</a:t>
            </a:r>
          </a:p>
          <a:p>
            <a:pPr>
              <a:buFontTx/>
              <a:buChar char="-"/>
            </a:pPr>
            <a:endParaRPr lang="es-ES" sz="2400" dirty="0" smtClean="0">
              <a:latin typeface="Calibri" pitchFamily="34" charset="0"/>
            </a:endParaRPr>
          </a:p>
          <a:p>
            <a:pPr>
              <a:buFontTx/>
              <a:buChar char="-"/>
            </a:pPr>
            <a:endParaRPr lang="es-ES" sz="2400" dirty="0" smtClean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es-ES" sz="2000" dirty="0" smtClean="0">
                <a:latin typeface="Calibri" pitchFamily="34" charset="0"/>
              </a:rPr>
              <a:t>Agosto 21-23,2013</a:t>
            </a:r>
          </a:p>
          <a:p>
            <a:pPr algn="l">
              <a:buFontTx/>
              <a:buChar char="-"/>
            </a:pPr>
            <a:endParaRPr lang="es-ES" sz="2400" dirty="0" smtClean="0">
              <a:latin typeface="Calibri" pitchFamily="34" charset="0"/>
            </a:endParaRPr>
          </a:p>
          <a:p>
            <a:pPr algn="l"/>
            <a:endParaRPr lang="es-MX" sz="2400" dirty="0">
              <a:latin typeface="Calibri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BF980A-2F76-4AA9-8E78-270D894715EE}" type="slidenum">
              <a:rPr lang="es-MX" smtClean="0"/>
              <a:pPr/>
              <a:t>1</a:t>
            </a:fld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effectLst/>
                <a:latin typeface="Calibri" pitchFamily="34" charset="0"/>
              </a:rPr>
              <a:t>Desarrollo (5)</a:t>
            </a:r>
            <a:endParaRPr lang="es-MX" sz="3600" dirty="0">
              <a:effectLst/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" sz="2800" dirty="0" smtClean="0">
                <a:latin typeface="Calibri" pitchFamily="34" charset="0"/>
              </a:rPr>
              <a:t>La aplicación en un curso de </a:t>
            </a:r>
            <a:r>
              <a:rPr lang="es-ES" sz="2800" b="1" dirty="0" smtClean="0">
                <a:latin typeface="Calibri" pitchFamily="34" charset="0"/>
              </a:rPr>
              <a:t>IYG</a:t>
            </a:r>
            <a:r>
              <a:rPr lang="es-ES" sz="2800" dirty="0" smtClean="0">
                <a:latin typeface="Calibri" pitchFamily="34" charset="0"/>
              </a:rPr>
              <a:t>, con el uso de un modelo de optimización de los recursos disponibles, para aprovechar al máximo posible el potencial de los Estudiantes y del Profesor, se realizó en el </a:t>
            </a:r>
            <a:r>
              <a:rPr lang="es-ES" sz="2800" dirty="0" err="1" smtClean="0">
                <a:latin typeface="Calibri" pitchFamily="34" charset="0"/>
              </a:rPr>
              <a:t>Sem</a:t>
            </a:r>
            <a:r>
              <a:rPr lang="es-ES" sz="2800" dirty="0" smtClean="0">
                <a:latin typeface="Calibri" pitchFamily="34" charset="0"/>
              </a:rPr>
              <a:t> 2013-2.</a:t>
            </a:r>
          </a:p>
          <a:p>
            <a:pPr algn="just">
              <a:buNone/>
            </a:pPr>
            <a:r>
              <a:rPr lang="es-ES" sz="2800" dirty="0" smtClean="0">
                <a:latin typeface="Calibri" pitchFamily="34" charset="0"/>
              </a:rPr>
              <a:t>    </a:t>
            </a:r>
          </a:p>
          <a:p>
            <a:pPr algn="just">
              <a:buNone/>
            </a:pPr>
            <a:r>
              <a:rPr lang="es-ES" sz="2800" dirty="0" smtClean="0">
                <a:latin typeface="Calibri" pitchFamily="34" charset="0"/>
              </a:rPr>
              <a:t>Resultados Principales:</a:t>
            </a:r>
          </a:p>
          <a:p>
            <a:pPr marL="354013" indent="-354013" algn="just">
              <a:buNone/>
            </a:pPr>
            <a:r>
              <a:rPr lang="es-ES" sz="2800" dirty="0" smtClean="0">
                <a:latin typeface="Calibri" pitchFamily="34" charset="0"/>
              </a:rPr>
              <a:t>1. Se hizo evidente la necesidad de capacitación de Docentes y de Estudiantes en el desarrollo y evaluación de Competencias.</a:t>
            </a:r>
          </a:p>
          <a:p>
            <a:pPr marL="263525" indent="-263525" algn="just">
              <a:buNone/>
            </a:pPr>
            <a:r>
              <a:rPr lang="es-ES" sz="2800" dirty="0" smtClean="0">
                <a:latin typeface="Calibri" pitchFamily="34" charset="0"/>
              </a:rPr>
              <a:t>2. Fue posible demostrar, en varias situaciones planteadas, que con la aplicación del modelo se  optimizaron realmente los recursos disponibles.</a:t>
            </a:r>
          </a:p>
          <a:p>
            <a:pPr marL="263525" indent="-263525" algn="just">
              <a:buNone/>
            </a:pPr>
            <a:r>
              <a:rPr lang="es-ES" sz="2800" dirty="0" smtClean="0">
                <a:latin typeface="Calibri" pitchFamily="34" charset="0"/>
              </a:rPr>
              <a:t>3. Es más eficiente el desarrollo y evaluación integrados de </a:t>
            </a:r>
            <a:r>
              <a:rPr lang="es-ES" sz="2800" b="1" dirty="0" smtClean="0">
                <a:latin typeface="Calibri" pitchFamily="34" charset="0"/>
              </a:rPr>
              <a:t>C</a:t>
            </a:r>
            <a:r>
              <a:rPr lang="es-ES" sz="2800" dirty="0" smtClean="0">
                <a:latin typeface="Calibri" pitchFamily="34" charset="0"/>
              </a:rPr>
              <a:t>, </a:t>
            </a:r>
            <a:r>
              <a:rPr lang="es-ES" sz="2800" b="1" dirty="0" smtClean="0">
                <a:latin typeface="Calibri" pitchFamily="34" charset="0"/>
              </a:rPr>
              <a:t>H</a:t>
            </a:r>
            <a:r>
              <a:rPr lang="es-ES" sz="2800" dirty="0" smtClean="0">
                <a:latin typeface="Calibri" pitchFamily="34" charset="0"/>
              </a:rPr>
              <a:t>, </a:t>
            </a:r>
            <a:r>
              <a:rPr lang="es-ES" sz="2800" b="1" dirty="0" smtClean="0">
                <a:latin typeface="Calibri" pitchFamily="34" charset="0"/>
              </a:rPr>
              <a:t>A</a:t>
            </a:r>
            <a:r>
              <a:rPr lang="es-ES" sz="2800" dirty="0" smtClean="0">
                <a:latin typeface="Calibri" pitchFamily="34" charset="0"/>
              </a:rPr>
              <a:t>, </a:t>
            </a:r>
            <a:r>
              <a:rPr lang="es-ES" sz="2800" b="1" dirty="0" smtClean="0">
                <a:latin typeface="Calibri" pitchFamily="34" charset="0"/>
              </a:rPr>
              <a:t>V</a:t>
            </a:r>
            <a:r>
              <a:rPr lang="es-ES" sz="2800" dirty="0" smtClean="0">
                <a:latin typeface="Calibri" pitchFamily="34" charset="0"/>
              </a:rPr>
              <a:t>, y </a:t>
            </a:r>
            <a:r>
              <a:rPr lang="es-ES" sz="2800" b="1" dirty="0" err="1" smtClean="0">
                <a:latin typeface="Calibri" pitchFamily="34" charset="0"/>
              </a:rPr>
              <a:t>Exp</a:t>
            </a:r>
            <a:r>
              <a:rPr lang="es-ES" sz="2800" dirty="0" smtClean="0">
                <a:latin typeface="Calibri" pitchFamily="34" charset="0"/>
              </a:rPr>
              <a:t>, en comparación a hacerlo por separado.</a:t>
            </a:r>
          </a:p>
          <a:p>
            <a:pPr algn="just">
              <a:buNone/>
            </a:pPr>
            <a:r>
              <a:rPr lang="es-ES" sz="2800" dirty="0" smtClean="0">
                <a:latin typeface="Calibri" pitchFamily="34" charset="0"/>
              </a:rPr>
              <a:t>4. De la Evaluación Integral</a:t>
            </a:r>
            <a:r>
              <a:rPr lang="es-ES" sz="2800" b="1" baseline="30000" dirty="0" smtClean="0">
                <a:latin typeface="Calibri" pitchFamily="34" charset="0"/>
              </a:rPr>
              <a:t>11</a:t>
            </a:r>
            <a:r>
              <a:rPr lang="es-ES" sz="2800" b="1" dirty="0" smtClean="0">
                <a:latin typeface="Calibri" pitchFamily="34" charset="0"/>
              </a:rPr>
              <a:t> </a:t>
            </a:r>
            <a:r>
              <a:rPr lang="es-ES" sz="2800" dirty="0" smtClean="0">
                <a:latin typeface="Calibri" pitchFamily="34" charset="0"/>
              </a:rPr>
              <a:t>o “sumativa”:  9 NP’s; 1 Seis; 1 Siete; 6 Ochos; 8 Nueves; 11 Dieces.</a:t>
            </a:r>
            <a:endParaRPr lang="es-MX" sz="28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980A-2F76-4AA9-8E78-270D894715EE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effectLst/>
                <a:latin typeface="Calibri" pitchFamily="34" charset="0"/>
              </a:rPr>
              <a:t>Conclusiones (1)</a:t>
            </a:r>
            <a:endParaRPr lang="es-MX" sz="3600" dirty="0">
              <a:effectLst/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sz="2800" dirty="0" smtClean="0">
                <a:latin typeface="Calibri" pitchFamily="34" charset="0"/>
              </a:rPr>
              <a:t>Se presentan 21 en el trabajo en extenso. Aquí se enfatizan las siguientes:</a:t>
            </a:r>
          </a:p>
          <a:p>
            <a:pPr marL="0" indent="0" algn="just">
              <a:buNone/>
            </a:pPr>
            <a:endParaRPr lang="es-ES" sz="2800" dirty="0" smtClean="0">
              <a:latin typeface="Calibri" pitchFamily="34" charset="0"/>
            </a:endParaRPr>
          </a:p>
          <a:p>
            <a:pPr marL="538163" indent="-481013" algn="just">
              <a:buNone/>
            </a:pPr>
            <a:r>
              <a:rPr lang="es-ES" sz="2800" dirty="0" smtClean="0">
                <a:latin typeface="Calibri" pitchFamily="34" charset="0"/>
              </a:rPr>
              <a:t>1. Es fundamental la expresión completa de cada Competencia, para su desarrollo y evaluación.</a:t>
            </a:r>
          </a:p>
          <a:p>
            <a:pPr marL="538163" indent="-538163" algn="just">
              <a:buNone/>
            </a:pPr>
            <a:r>
              <a:rPr lang="es-ES" sz="2800" dirty="0" smtClean="0">
                <a:latin typeface="Calibri" pitchFamily="34" charset="0"/>
              </a:rPr>
              <a:t>2. Este trabajo incluye una aplicación detallada e ilustrativa, de al menos los principales conceptos de la educación por Competencias, que satisface realmente la idea de formación integral.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980A-2F76-4AA9-8E78-270D894715EE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effectLst/>
                <a:latin typeface="Calibri" pitchFamily="34" charset="0"/>
              </a:rPr>
              <a:t>Conclusiones (2)</a:t>
            </a:r>
            <a:endParaRPr lang="es-MX" sz="3600" dirty="0">
              <a:effectLst/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3. A manera de ilustración se presentan muchas preguntas o inquietudes que los estudiantes formularon a lo largo del curso.</a:t>
            </a:r>
          </a:p>
          <a:p>
            <a:pPr algn="just">
              <a:buNone/>
            </a:pPr>
            <a:r>
              <a:rPr lang="es-ES" sz="2400" dirty="0" smtClean="0">
                <a:latin typeface="Calibri" pitchFamily="34" charset="0"/>
              </a:rPr>
              <a:t>     </a:t>
            </a: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Como ejemplos: ¿Por qué la forma de trabajo sólo en este grupo?, ¿Se tiene considerado algún curso de capacitación? Durante el tiempo </a:t>
            </a:r>
            <a:r>
              <a:rPr lang="es-ES" sz="2400" smtClean="0">
                <a:latin typeface="Calibri" pitchFamily="34" charset="0"/>
              </a:rPr>
              <a:t>en el que </a:t>
            </a:r>
            <a:r>
              <a:rPr lang="es-ES" sz="2400" dirty="0" smtClean="0">
                <a:latin typeface="Calibri" pitchFamily="34" charset="0"/>
              </a:rPr>
              <a:t>se ha desarrollado y aplicado el modelo ¿Cuál es el obstáculo que se ha encontrado con más frecuencia? </a:t>
            </a:r>
            <a:r>
              <a:rPr lang="es-ES" sz="2400" b="1" dirty="0" smtClean="0">
                <a:latin typeface="Calibri" pitchFamily="34" charset="0"/>
              </a:rPr>
              <a:t>¿Cómo se le dará continuidad a su trabajo?</a:t>
            </a:r>
          </a:p>
          <a:p>
            <a:pPr algn="ctr">
              <a:buNone/>
            </a:pPr>
            <a:endParaRPr lang="es-ES" sz="2400" b="1" dirty="0" smtClean="0">
              <a:latin typeface="Calibri" pitchFamily="34" charset="0"/>
            </a:endParaRPr>
          </a:p>
          <a:p>
            <a:pPr algn="ctr">
              <a:buNone/>
            </a:pPr>
            <a:endParaRPr lang="es-ES" sz="2400" b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es-ES" dirty="0" smtClean="0">
                <a:latin typeface="Calibri" pitchFamily="34" charset="0"/>
              </a:rPr>
              <a:t>Muchas Gracias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980A-2F76-4AA9-8E78-270D894715EE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effectLst/>
                <a:latin typeface="Calibri" pitchFamily="34" charset="0"/>
              </a:rPr>
              <a:t>NOTAS CURRICULARES</a:t>
            </a:r>
            <a:endParaRPr lang="es-MX" sz="3600" dirty="0">
              <a:effectLst/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sz="2400" b="1" dirty="0" smtClean="0">
                <a:latin typeface="Calibri" pitchFamily="34" charset="0"/>
              </a:rPr>
              <a:t>DR. Rafael Rodríguez Nieto:</a:t>
            </a:r>
          </a:p>
          <a:p>
            <a:pPr algn="just">
              <a:buNone/>
            </a:pPr>
            <a:r>
              <a:rPr lang="es-ES" sz="2400" b="1" dirty="0" smtClean="0">
                <a:latin typeface="Calibri" pitchFamily="34" charset="0"/>
              </a:rPr>
              <a:t>           </a:t>
            </a:r>
            <a:r>
              <a:rPr lang="es-ES" sz="2400" dirty="0" smtClean="0">
                <a:latin typeface="Calibri" pitchFamily="34" charset="0"/>
              </a:rPr>
              <a:t>Ingeniero Petrolero y Doctor en Ingeniería por la UNAM y Maestro en Ingeniería por la Universidad de Tulsa, </a:t>
            </a:r>
            <a:r>
              <a:rPr lang="es-ES" sz="2400" dirty="0" err="1" smtClean="0">
                <a:latin typeface="Calibri" pitchFamily="34" charset="0"/>
              </a:rPr>
              <a:t>Okla</a:t>
            </a:r>
            <a:r>
              <a:rPr lang="es-ES" sz="2400" dirty="0" smtClean="0">
                <a:latin typeface="Calibri" pitchFamily="34" charset="0"/>
              </a:rPr>
              <a:t>., con estudios terminados en 1965, 1999 y 1969, respectivamente. Recién jubilado de la UNAM, con 43 años de antigüedad, donde los últimos 10 aproximadamente ha trabajado en aspectos prácticos de los fundamentos de las Competencias, dando lugar a más de 50 ponencias.</a:t>
            </a:r>
          </a:p>
          <a:p>
            <a:pPr>
              <a:buNone/>
            </a:pPr>
            <a:endParaRPr lang="es-ES" sz="2400" b="1" dirty="0" smtClean="0">
              <a:latin typeface="Calibri" pitchFamily="34" charset="0"/>
            </a:endParaRPr>
          </a:p>
          <a:p>
            <a:pPr algn="r">
              <a:buNone/>
            </a:pPr>
            <a:endParaRPr lang="es-ES" sz="2400" b="1" dirty="0" smtClean="0">
              <a:latin typeface="Calibri" pitchFamily="34" charset="0"/>
            </a:endParaRPr>
          </a:p>
          <a:p>
            <a:pPr algn="r">
              <a:buNone/>
            </a:pPr>
            <a:endParaRPr lang="es-ES" sz="2400" b="1" dirty="0" smtClean="0">
              <a:latin typeface="Calibri" pitchFamily="34" charset="0"/>
            </a:endParaRPr>
          </a:p>
          <a:p>
            <a:pPr algn="r">
              <a:buNone/>
            </a:pPr>
            <a:endParaRPr lang="es-ES" sz="2400" b="1" dirty="0" smtClean="0">
              <a:latin typeface="Calibri" pitchFamily="34" charset="0"/>
            </a:endParaRPr>
          </a:p>
          <a:p>
            <a:pPr algn="r">
              <a:buNone/>
            </a:pPr>
            <a:r>
              <a:rPr lang="es-ES" sz="2400" dirty="0" smtClean="0">
                <a:latin typeface="Calibri" pitchFamily="34" charset="0"/>
              </a:rPr>
              <a:t>drafaelrn@hotmail.com </a:t>
            </a:r>
            <a:endParaRPr lang="es-MX" sz="2400" dirty="0">
              <a:latin typeface="Calibri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980A-2F76-4AA9-8E78-270D894715EE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effectLst/>
                <a:latin typeface="Calibri" pitchFamily="34" charset="0"/>
              </a:rPr>
              <a:t>Introducción (1)</a:t>
            </a:r>
            <a:endParaRPr lang="es-MX" sz="3600" dirty="0">
              <a:effectLst/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sz="3000" dirty="0" smtClean="0">
                <a:latin typeface="Calibri" pitchFamily="34" charset="0"/>
              </a:rPr>
              <a:t>El Desarrollo y Evaluación de Competencias, </a:t>
            </a:r>
            <a:r>
              <a:rPr lang="es-ES" sz="3000" b="1" dirty="0" smtClean="0">
                <a:latin typeface="Calibri" pitchFamily="34" charset="0"/>
              </a:rPr>
              <a:t>DEC</a:t>
            </a:r>
            <a:r>
              <a:rPr lang="es-ES" sz="3000" dirty="0" smtClean="0">
                <a:latin typeface="Calibri" pitchFamily="34" charset="0"/>
              </a:rPr>
              <a:t> se han estado realizando en el Sistema de Bachillerato de la SEP y en la Industria Petrolera, desde hace varios años</a:t>
            </a:r>
            <a:r>
              <a:rPr lang="es-ES" sz="3000" b="1" baseline="30000" dirty="0" smtClean="0">
                <a:latin typeface="Calibri" pitchFamily="34" charset="0"/>
              </a:rPr>
              <a:t>2-8, 12, 16, 17, 21, 22*</a:t>
            </a:r>
            <a:r>
              <a:rPr lang="es-ES" sz="3000" dirty="0" smtClean="0">
                <a:latin typeface="Calibri" pitchFamily="34" charset="0"/>
              </a:rPr>
              <a:t>.      </a:t>
            </a:r>
          </a:p>
          <a:p>
            <a:pPr algn="just">
              <a:buNone/>
            </a:pPr>
            <a:r>
              <a:rPr lang="es-ES" sz="2800" dirty="0" smtClean="0">
                <a:latin typeface="Calibri" pitchFamily="34" charset="0"/>
              </a:rPr>
              <a:t>  </a:t>
            </a:r>
          </a:p>
          <a:p>
            <a:pPr algn="just">
              <a:buNone/>
            </a:pPr>
            <a:endParaRPr lang="es-ES" sz="2800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es-ES" sz="2800" dirty="0" smtClean="0">
                <a:latin typeface="Calibri" pitchFamily="34" charset="0"/>
              </a:rPr>
              <a:t>  </a:t>
            </a:r>
          </a:p>
          <a:p>
            <a:pPr marL="0" indent="0" algn="just">
              <a:buNone/>
            </a:pPr>
            <a:r>
              <a:rPr lang="es-ES" sz="3000" dirty="0" smtClean="0">
                <a:latin typeface="Calibri" pitchFamily="34" charset="0"/>
              </a:rPr>
              <a:t>Por  otra parte, al enfoque por Competencias se le ha llamado recientemente</a:t>
            </a:r>
            <a:r>
              <a:rPr lang="es-ES" sz="3000" b="1" baseline="30000" dirty="0" smtClean="0">
                <a:latin typeface="Calibri" pitchFamily="34" charset="0"/>
              </a:rPr>
              <a:t>23</a:t>
            </a:r>
            <a:r>
              <a:rPr lang="es-ES" sz="3000" dirty="0" smtClean="0">
                <a:latin typeface="Calibri" pitchFamily="34" charset="0"/>
              </a:rPr>
              <a:t> en la FI “Nuevas Formas de Educar y Aprender”.</a:t>
            </a:r>
          </a:p>
          <a:p>
            <a:pPr algn="just">
              <a:buNone/>
            </a:pPr>
            <a:endParaRPr lang="es-ES" sz="2400" u="sng" dirty="0" smtClean="0">
              <a:latin typeface="Calibri" pitchFamily="34" charset="0"/>
            </a:endParaRPr>
          </a:p>
          <a:p>
            <a:pPr algn="just">
              <a:buNone/>
            </a:pPr>
            <a:endParaRPr lang="es-ES" sz="2400" u="sng" dirty="0" smtClean="0">
              <a:latin typeface="Calibri" pitchFamily="34" charset="0"/>
            </a:endParaRPr>
          </a:p>
          <a:p>
            <a:pPr marL="182563" indent="-182563" algn="just">
              <a:buNone/>
            </a:pPr>
            <a:r>
              <a:rPr lang="es-ES" sz="1600" dirty="0" smtClean="0">
                <a:latin typeface="Calibri" pitchFamily="34" charset="0"/>
              </a:rPr>
              <a:t>* Referencias del trabajo  en extenso, que está disponible (en él se presentan muchos detalles que no es posible comentarlos por falta de tiempo).</a:t>
            </a:r>
            <a:endParaRPr lang="es-MX" sz="1600" dirty="0" smtClean="0">
              <a:latin typeface="Calibri" pitchFamily="34" charset="0"/>
            </a:endParaRPr>
          </a:p>
          <a:p>
            <a:pPr algn="just">
              <a:buNone/>
            </a:pPr>
            <a:endParaRPr lang="es-MX" sz="2400" dirty="0">
              <a:latin typeface="Calibri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980A-2F76-4AA9-8E78-270D894715EE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sz="3600" dirty="0" smtClean="0">
                <a:effectLst/>
                <a:latin typeface="Calibri" pitchFamily="34" charset="0"/>
              </a:rPr>
              <a:t>Introducción (2)</a:t>
            </a:r>
            <a:endParaRPr lang="es-MX" sz="3600" dirty="0">
              <a:effectLst/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Adicionalmente, desde hace más de 10 años</a:t>
            </a:r>
            <a:r>
              <a:rPr lang="es-ES" sz="2400" b="1" baseline="30000" dirty="0" smtClean="0">
                <a:latin typeface="Calibri" pitchFamily="34" charset="0"/>
              </a:rPr>
              <a:t>3</a:t>
            </a:r>
            <a:r>
              <a:rPr lang="es-ES" sz="2400" dirty="0" smtClean="0">
                <a:latin typeface="Calibri" pitchFamily="34" charset="0"/>
              </a:rPr>
              <a:t> hemos presentado muchos antecedentes y propuestas sobre el desarrollo de </a:t>
            </a:r>
            <a:r>
              <a:rPr lang="es-ES" sz="2400" b="1" dirty="0" smtClean="0">
                <a:latin typeface="Calibri" pitchFamily="34" charset="0"/>
              </a:rPr>
              <a:t>H</a:t>
            </a:r>
            <a:r>
              <a:rPr lang="es-ES" sz="2400" dirty="0" smtClean="0">
                <a:latin typeface="Calibri" pitchFamily="34" charset="0"/>
              </a:rPr>
              <a:t>, </a:t>
            </a:r>
            <a:r>
              <a:rPr lang="es-ES" sz="2400" b="1" dirty="0" smtClean="0">
                <a:latin typeface="Calibri" pitchFamily="34" charset="0"/>
              </a:rPr>
              <a:t>A</a:t>
            </a:r>
            <a:r>
              <a:rPr lang="es-ES" sz="2400" dirty="0" smtClean="0">
                <a:latin typeface="Calibri" pitchFamily="34" charset="0"/>
              </a:rPr>
              <a:t> y </a:t>
            </a:r>
            <a:r>
              <a:rPr lang="es-ES" sz="2400" b="1" dirty="0" smtClean="0">
                <a:latin typeface="Calibri" pitchFamily="34" charset="0"/>
              </a:rPr>
              <a:t>V</a:t>
            </a:r>
            <a:r>
              <a:rPr lang="es-ES" sz="2400" dirty="0" smtClean="0">
                <a:latin typeface="Calibri" pitchFamily="34" charset="0"/>
              </a:rPr>
              <a:t>. Como </a:t>
            </a:r>
            <a:r>
              <a:rPr lang="es-ES" sz="2400" b="1" dirty="0" smtClean="0">
                <a:latin typeface="Calibri" pitchFamily="34" charset="0"/>
              </a:rPr>
              <a:t>un resultado </a:t>
            </a:r>
            <a:r>
              <a:rPr lang="es-ES" sz="2400" dirty="0" smtClean="0">
                <a:latin typeface="Calibri" pitchFamily="34" charset="0"/>
              </a:rPr>
              <a:t>de todo lo anterior, hacia mediados del 2012 el </a:t>
            </a:r>
            <a:r>
              <a:rPr lang="es-ES" sz="2400" b="1" dirty="0" smtClean="0">
                <a:latin typeface="Calibri" pitchFamily="34" charset="0"/>
              </a:rPr>
              <a:t>CC</a:t>
            </a:r>
            <a:r>
              <a:rPr lang="es-ES" sz="2400" dirty="0" smtClean="0">
                <a:latin typeface="Calibri" pitchFamily="34" charset="0"/>
              </a:rPr>
              <a:t> de Ingeniería Petrolera definió 16 Competencias que quedaron plasmadas en su Perfil del Egresado ( </a:t>
            </a:r>
            <a:r>
              <a:rPr lang="es-ES" sz="2400" b="1" dirty="0" smtClean="0">
                <a:latin typeface="Calibri" pitchFamily="34" charset="0"/>
              </a:rPr>
              <a:t>P Egr </a:t>
            </a:r>
            <a:r>
              <a:rPr lang="es-ES" sz="2400" dirty="0" smtClean="0">
                <a:latin typeface="Calibri" pitchFamily="34" charset="0"/>
              </a:rPr>
              <a:t>).</a:t>
            </a:r>
          </a:p>
          <a:p>
            <a:pPr algn="just">
              <a:buNone/>
            </a:pPr>
            <a:r>
              <a:rPr lang="es-ES" sz="2400" dirty="0" smtClean="0">
                <a:latin typeface="Calibri" pitchFamily="34" charset="0"/>
              </a:rPr>
              <a:t>     </a:t>
            </a:r>
          </a:p>
          <a:p>
            <a:pPr marL="0" indent="0" algn="just">
              <a:buNone/>
            </a:pPr>
            <a:endParaRPr lang="es-ES" sz="2400" dirty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Para seguir contribuyendo al avance en la implantación y mejora de las Competencias, en el </a:t>
            </a:r>
            <a:r>
              <a:rPr lang="es-ES" sz="2400" b="1" dirty="0" smtClean="0">
                <a:latin typeface="Calibri" pitchFamily="34" charset="0"/>
              </a:rPr>
              <a:t>CMP</a:t>
            </a:r>
            <a:r>
              <a:rPr lang="es-ES" sz="2400" dirty="0" smtClean="0">
                <a:latin typeface="Calibri" pitchFamily="34" charset="0"/>
              </a:rPr>
              <a:t> de junio del 2013 se presentó la Ponencia “¿Cómo Mejorar el Desarrollo de Competencias?”.</a:t>
            </a:r>
            <a:endParaRPr lang="es-MX" sz="2400" dirty="0" smtClean="0">
              <a:latin typeface="Calibri" pitchFamily="34" charset="0"/>
            </a:endParaRPr>
          </a:p>
          <a:p>
            <a:pPr>
              <a:buNone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980A-2F76-4AA9-8E78-270D894715EE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effectLst/>
                <a:latin typeface="Calibri" pitchFamily="34" charset="0"/>
              </a:rPr>
              <a:t>Introducción (3)</a:t>
            </a:r>
            <a:endParaRPr lang="es-MX" sz="3600" dirty="0">
              <a:effectLst/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4371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dirty="0" smtClean="0"/>
              <a:t>   </a:t>
            </a:r>
          </a:p>
          <a:p>
            <a:pPr marL="0" indent="0" algn="just">
              <a:buNone/>
            </a:pPr>
            <a:r>
              <a:rPr lang="es-ES" dirty="0" smtClean="0">
                <a:latin typeface="Calibri" pitchFamily="34" charset="0"/>
              </a:rPr>
              <a:t>Un complemento de la Ponencia anterior se presenta en este Foro: “¿Cómo Mejorar la Evaluación de Competencias?” y, como continuación e ilustración de trabajo en detalle en un curso, así como para optimizar el uso de los recursos disponibles, se aplica un modelo del desarrollo y evaluación de Competencias.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980A-2F76-4AA9-8E78-270D894715EE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effectLst/>
                <a:latin typeface="Calibri" pitchFamily="34" charset="0"/>
              </a:rPr>
              <a:t>Desarrollo (1)</a:t>
            </a:r>
            <a:endParaRPr lang="es-MX" sz="3600" dirty="0">
              <a:effectLst/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2400" dirty="0" smtClean="0">
                <a:latin typeface="Calibri" pitchFamily="34" charset="0"/>
              </a:rPr>
              <a:t>    </a:t>
            </a:r>
          </a:p>
          <a:p>
            <a:pPr marL="0" indent="0" algn="just">
              <a:buNone/>
            </a:pPr>
            <a:endParaRPr lang="es-ES" sz="28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2800" dirty="0" smtClean="0">
                <a:latin typeface="Calibri" pitchFamily="34" charset="0"/>
              </a:rPr>
              <a:t>En un curso de </a:t>
            </a:r>
            <a:r>
              <a:rPr lang="es-ES" sz="2800" b="1" dirty="0" smtClean="0">
                <a:latin typeface="Calibri" pitchFamily="34" charset="0"/>
              </a:rPr>
              <a:t>IYG</a:t>
            </a:r>
            <a:r>
              <a:rPr lang="es-ES" sz="2800" dirty="0" smtClean="0">
                <a:latin typeface="Calibri" pitchFamily="34" charset="0"/>
              </a:rPr>
              <a:t> del sem 2013-2 se establecieron 7 Competencias, con base en las del </a:t>
            </a:r>
            <a:r>
              <a:rPr lang="es-ES" sz="2800" b="1" dirty="0" smtClean="0">
                <a:latin typeface="Calibri" pitchFamily="34" charset="0"/>
              </a:rPr>
              <a:t>P Egr </a:t>
            </a:r>
            <a:r>
              <a:rPr lang="es-ES" sz="2800" dirty="0" smtClean="0">
                <a:latin typeface="Calibri" pitchFamily="34" charset="0"/>
              </a:rPr>
              <a:t>(como ejemplos Exposición Oral y Pensamiento Crítico).</a:t>
            </a:r>
          </a:p>
          <a:p>
            <a:pPr algn="just">
              <a:buNone/>
            </a:pPr>
            <a:endParaRPr lang="es-ES" sz="2800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es-ES" sz="2800" dirty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2800" dirty="0" smtClean="0">
                <a:latin typeface="Calibri" pitchFamily="34" charset="0"/>
              </a:rPr>
              <a:t>Las Competencias, integradas en los objetivos de </a:t>
            </a:r>
            <a:r>
              <a:rPr lang="es-ES" sz="2800" b="1" dirty="0" smtClean="0">
                <a:latin typeface="Calibri" pitchFamily="34" charset="0"/>
              </a:rPr>
              <a:t>IYG</a:t>
            </a:r>
            <a:r>
              <a:rPr lang="es-ES" sz="2800" dirty="0" smtClean="0">
                <a:latin typeface="Calibri" pitchFamily="34" charset="0"/>
              </a:rPr>
              <a:t>, fueron la guía del trabajo del curso.</a:t>
            </a:r>
            <a:endParaRPr lang="es-MX" sz="2800" dirty="0">
              <a:latin typeface="Calibri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980A-2F76-4AA9-8E78-270D894715EE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effectLst/>
                <a:latin typeface="Calibri" pitchFamily="34" charset="0"/>
              </a:rPr>
              <a:t>Desarrollo (2)</a:t>
            </a:r>
            <a:endParaRPr lang="es-MX" sz="3600" dirty="0">
              <a:effectLst/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Cabe señalar que prácticamente en todas las presentaciones y desarrollo de cursos que hemos hecho sobre Competencias </a:t>
            </a:r>
            <a:r>
              <a:rPr lang="es-ES" sz="2400" b="1" dirty="0" smtClean="0">
                <a:latin typeface="Calibri" pitchFamily="34" charset="0"/>
              </a:rPr>
              <a:t>ha habido escepticismo acerca de su implantación</a:t>
            </a:r>
            <a:r>
              <a:rPr lang="es-ES" sz="2400" dirty="0" smtClean="0">
                <a:latin typeface="Calibri" pitchFamily="34" charset="0"/>
              </a:rPr>
              <a:t>. En efecto, esto representa un tremendo reto para el </a:t>
            </a:r>
            <a:r>
              <a:rPr lang="es-ES" sz="2400" b="1" dirty="0" smtClean="0">
                <a:latin typeface="Calibri" pitchFamily="34" charset="0"/>
              </a:rPr>
              <a:t>CC</a:t>
            </a:r>
            <a:r>
              <a:rPr lang="es-ES" sz="2400" dirty="0" smtClean="0">
                <a:latin typeface="Calibri" pitchFamily="34" charset="0"/>
              </a:rPr>
              <a:t>, los profesores y los estudiantes, pero consideramos que es necesario enfrentarlo por lo que se ha comentado y por las ventajas que implica (</a:t>
            </a:r>
            <a:r>
              <a:rPr lang="es-ES" sz="2400" b="1" dirty="0" smtClean="0">
                <a:latin typeface="Calibri" pitchFamily="34" charset="0"/>
              </a:rPr>
              <a:t>desarrollo y evaluación integrados de C</a:t>
            </a:r>
            <a:r>
              <a:rPr lang="es-ES" sz="2400" dirty="0" smtClean="0">
                <a:latin typeface="Calibri" pitchFamily="34" charset="0"/>
              </a:rPr>
              <a:t>, </a:t>
            </a:r>
            <a:r>
              <a:rPr lang="es-ES" sz="2400" b="1" dirty="0" smtClean="0">
                <a:latin typeface="Calibri" pitchFamily="34" charset="0"/>
              </a:rPr>
              <a:t>H</a:t>
            </a:r>
            <a:r>
              <a:rPr lang="es-ES" sz="2400" dirty="0" smtClean="0">
                <a:latin typeface="Calibri" pitchFamily="34" charset="0"/>
              </a:rPr>
              <a:t>, </a:t>
            </a:r>
            <a:r>
              <a:rPr lang="es-ES" sz="2400" b="1" dirty="0" smtClean="0">
                <a:latin typeface="Calibri" pitchFamily="34" charset="0"/>
              </a:rPr>
              <a:t>A</a:t>
            </a:r>
            <a:r>
              <a:rPr lang="es-ES" sz="2400" dirty="0" smtClean="0">
                <a:latin typeface="Calibri" pitchFamily="34" charset="0"/>
              </a:rPr>
              <a:t>, </a:t>
            </a:r>
            <a:r>
              <a:rPr lang="es-ES" sz="2400" b="1" dirty="0" smtClean="0">
                <a:latin typeface="Calibri" pitchFamily="34" charset="0"/>
              </a:rPr>
              <a:t>V</a:t>
            </a:r>
            <a:r>
              <a:rPr lang="es-ES" sz="2400" dirty="0" smtClean="0">
                <a:latin typeface="Calibri" pitchFamily="34" charset="0"/>
              </a:rPr>
              <a:t> y </a:t>
            </a:r>
            <a:r>
              <a:rPr lang="es-ES" sz="2400" b="1" dirty="0" err="1" smtClean="0">
                <a:latin typeface="Calibri" pitchFamily="34" charset="0"/>
              </a:rPr>
              <a:t>Exp</a:t>
            </a:r>
            <a:r>
              <a:rPr lang="es-ES" sz="2400" dirty="0" smtClean="0">
                <a:latin typeface="Calibri" pitchFamily="34" charset="0"/>
              </a:rPr>
              <a:t>).</a:t>
            </a:r>
          </a:p>
          <a:p>
            <a:pPr algn="just">
              <a:buNone/>
            </a:pPr>
            <a:r>
              <a:rPr lang="es-ES" sz="2400" dirty="0" smtClean="0">
                <a:latin typeface="Calibri" pitchFamily="34" charset="0"/>
              </a:rPr>
              <a:t>    </a:t>
            </a: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Para hacer menos difícil la implantación citada, diseñamos y aplicamos un “Modelo para la Optimización de los Recursos Disponibles en el Desarrollo y Evaluación de Competencias”. 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980A-2F76-4AA9-8E78-270D894715EE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effectLst/>
                <a:latin typeface="Calibri" pitchFamily="34" charset="0"/>
              </a:rPr>
              <a:t>Desarrollo (3)</a:t>
            </a:r>
            <a:endParaRPr lang="es-MX" sz="3600" dirty="0">
              <a:effectLst/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El modelo de optimización es</a:t>
            </a:r>
            <a:r>
              <a:rPr lang="es-ES" sz="2400" b="1" baseline="30000" dirty="0" smtClean="0">
                <a:latin typeface="Calibri" pitchFamily="34" charset="0"/>
              </a:rPr>
              <a:t>8, 13</a:t>
            </a:r>
            <a:r>
              <a:rPr lang="es-ES" sz="2400" dirty="0" smtClean="0">
                <a:latin typeface="Calibri" pitchFamily="34" charset="0"/>
              </a:rPr>
              <a:t>:</a:t>
            </a:r>
          </a:p>
          <a:p>
            <a:pPr marL="0" indent="0" algn="just">
              <a:buNone/>
            </a:pPr>
            <a:endParaRPr lang="es-ES" sz="2400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es-ES" sz="2400" dirty="0" smtClean="0">
                <a:latin typeface="Calibri" pitchFamily="34" charset="0"/>
              </a:rPr>
              <a:t>      </a:t>
            </a:r>
          </a:p>
          <a:p>
            <a:pPr marL="1166813" indent="-1166813" algn="just">
              <a:buNone/>
            </a:pPr>
            <a:r>
              <a:rPr lang="es-ES" sz="2400" dirty="0">
                <a:latin typeface="Monotype Corsiva" pitchFamily="66" charset="0"/>
              </a:rPr>
              <a:t> </a:t>
            </a:r>
            <a:r>
              <a:rPr lang="en-US" sz="2400" dirty="0">
                <a:latin typeface="Monotype Corsiva" pitchFamily="66" charset="0"/>
              </a:rPr>
              <a:t>DEC= f (E</a:t>
            </a:r>
            <a:r>
              <a:rPr lang="en-US" sz="2400" baseline="-25000" dirty="0">
                <a:latin typeface="Monotype Corsiva" pitchFamily="66" charset="0"/>
              </a:rPr>
              <a:t>1</a:t>
            </a:r>
            <a:r>
              <a:rPr lang="en-US" sz="2400" dirty="0">
                <a:latin typeface="Monotype Corsiva" pitchFamily="66" charset="0"/>
              </a:rPr>
              <a:t>, E</a:t>
            </a:r>
            <a:r>
              <a:rPr lang="en-US" sz="2400" baseline="-25000" dirty="0">
                <a:latin typeface="Monotype Corsiva" pitchFamily="66" charset="0"/>
              </a:rPr>
              <a:t>2</a:t>
            </a:r>
            <a:r>
              <a:rPr lang="en-US" sz="2400" dirty="0">
                <a:latin typeface="Monotype Corsiva" pitchFamily="66" charset="0"/>
              </a:rPr>
              <a:t>; Ac</a:t>
            </a:r>
            <a:r>
              <a:rPr lang="en-US" sz="2400" baseline="-25000" dirty="0">
                <a:latin typeface="Monotype Corsiva" pitchFamily="66" charset="0"/>
              </a:rPr>
              <a:t>1</a:t>
            </a:r>
            <a:r>
              <a:rPr lang="en-US" sz="2400" dirty="0">
                <a:latin typeface="Monotype Corsiva" pitchFamily="66" charset="0"/>
              </a:rPr>
              <a:t>, </a:t>
            </a:r>
            <a:r>
              <a:rPr lang="en-US" sz="2400" b="1" dirty="0">
                <a:latin typeface="Monotype Corsiva" pitchFamily="66" charset="0"/>
              </a:rPr>
              <a:t>Ac</a:t>
            </a:r>
            <a:r>
              <a:rPr lang="en-US" sz="2400" b="1" baseline="-25000" dirty="0">
                <a:latin typeface="Monotype Corsiva" pitchFamily="66" charset="0"/>
              </a:rPr>
              <a:t>2</a:t>
            </a:r>
            <a:r>
              <a:rPr lang="en-US" sz="2400" b="1" dirty="0">
                <a:latin typeface="Monotype Corsiva" pitchFamily="66" charset="0"/>
              </a:rPr>
              <a:t>*</a:t>
            </a:r>
            <a:r>
              <a:rPr lang="en-US" sz="2400" dirty="0">
                <a:latin typeface="Monotype Corsiva" pitchFamily="66" charset="0"/>
              </a:rPr>
              <a:t>; H</a:t>
            </a:r>
            <a:r>
              <a:rPr lang="en-US" sz="2400" baseline="-25000" dirty="0">
                <a:latin typeface="Monotype Corsiva" pitchFamily="66" charset="0"/>
              </a:rPr>
              <a:t>1</a:t>
            </a:r>
            <a:r>
              <a:rPr lang="en-US" sz="2400" dirty="0">
                <a:latin typeface="Monotype Corsiva" pitchFamily="66" charset="0"/>
              </a:rPr>
              <a:t>, H</a:t>
            </a:r>
            <a:r>
              <a:rPr lang="en-US" sz="2400" baseline="-25000" dirty="0">
                <a:latin typeface="Monotype Corsiva" pitchFamily="66" charset="0"/>
              </a:rPr>
              <a:t>2</a:t>
            </a:r>
            <a:r>
              <a:rPr lang="en-US" sz="2400" dirty="0">
                <a:latin typeface="Monotype Corsiva" pitchFamily="66" charset="0"/>
              </a:rPr>
              <a:t>; V</a:t>
            </a:r>
            <a:r>
              <a:rPr lang="en-US" sz="2400" baseline="-25000" dirty="0">
                <a:latin typeface="Monotype Corsiva" pitchFamily="66" charset="0"/>
              </a:rPr>
              <a:t>1</a:t>
            </a:r>
            <a:r>
              <a:rPr lang="en-US" sz="2400" dirty="0">
                <a:latin typeface="Monotype Corsiva" pitchFamily="66" charset="0"/>
              </a:rPr>
              <a:t>, V</a:t>
            </a:r>
            <a:r>
              <a:rPr lang="en-US" sz="2400" baseline="-25000" dirty="0">
                <a:latin typeface="Monotype Corsiva" pitchFamily="66" charset="0"/>
              </a:rPr>
              <a:t>2</a:t>
            </a:r>
            <a:r>
              <a:rPr lang="en-US" sz="2400" dirty="0">
                <a:latin typeface="Monotype Corsiva" pitchFamily="66" charset="0"/>
              </a:rPr>
              <a:t>;</a:t>
            </a:r>
            <a:r>
              <a:rPr lang="en-US" sz="2400" baseline="-25000" dirty="0">
                <a:latin typeface="Monotype Corsiva" pitchFamily="66" charset="0"/>
              </a:rPr>
              <a:t> </a:t>
            </a:r>
            <a:r>
              <a:rPr lang="en-US" sz="2400" dirty="0">
                <a:latin typeface="Monotype Corsiva" pitchFamily="66" charset="0"/>
              </a:rPr>
              <a:t>t</a:t>
            </a:r>
            <a:r>
              <a:rPr lang="en-US" sz="2400" baseline="-25000" dirty="0">
                <a:latin typeface="Monotype Corsiva" pitchFamily="66" charset="0"/>
              </a:rPr>
              <a:t>1</a:t>
            </a:r>
            <a:r>
              <a:rPr lang="en-US" sz="2400" dirty="0">
                <a:latin typeface="Monotype Corsiva" pitchFamily="66" charset="0"/>
              </a:rPr>
              <a:t>, t</a:t>
            </a:r>
            <a:r>
              <a:rPr lang="en-US" sz="2400" baseline="-25000" dirty="0">
                <a:latin typeface="Monotype Corsiva" pitchFamily="66" charset="0"/>
              </a:rPr>
              <a:t>2</a:t>
            </a:r>
            <a:r>
              <a:rPr lang="en-US" sz="2400" dirty="0">
                <a:latin typeface="Monotype Corsiva" pitchFamily="66" charset="0"/>
              </a:rPr>
              <a:t>*; Ant</a:t>
            </a:r>
            <a:r>
              <a:rPr lang="en-US" sz="2400" baseline="-25000" dirty="0">
                <a:latin typeface="Monotype Corsiva" pitchFamily="66" charset="0"/>
              </a:rPr>
              <a:t>1</a:t>
            </a:r>
            <a:r>
              <a:rPr lang="en-US" sz="2400" dirty="0">
                <a:latin typeface="Monotype Corsiva" pitchFamily="66" charset="0"/>
              </a:rPr>
              <a:t>, Ant</a:t>
            </a:r>
            <a:r>
              <a:rPr lang="en-US" sz="2400" baseline="-25000" dirty="0">
                <a:latin typeface="Monotype Corsiva" pitchFamily="66" charset="0"/>
              </a:rPr>
              <a:t>2</a:t>
            </a:r>
            <a:r>
              <a:rPr lang="en-US" sz="2400" dirty="0">
                <a:latin typeface="Monotype Corsiva" pitchFamily="66" charset="0"/>
              </a:rPr>
              <a:t>; </a:t>
            </a:r>
            <a:r>
              <a:rPr lang="en-US" sz="2400" b="1" dirty="0" smtClean="0">
                <a:latin typeface="Monotype Corsiva" pitchFamily="66" charset="0"/>
              </a:rPr>
              <a:t>Comp*</a:t>
            </a:r>
            <a:r>
              <a:rPr lang="en-US" sz="2400" dirty="0" smtClean="0">
                <a:latin typeface="Monotype Corsiva" pitchFamily="66" charset="0"/>
              </a:rPr>
              <a:t>; </a:t>
            </a:r>
            <a:r>
              <a:rPr lang="en-US" sz="2400" dirty="0" err="1">
                <a:latin typeface="Monotype Corsiva" pitchFamily="66" charset="0"/>
              </a:rPr>
              <a:t>Ev</a:t>
            </a:r>
            <a:r>
              <a:rPr lang="en-US" sz="2400" dirty="0">
                <a:latin typeface="Monotype Corsiva" pitchFamily="66" charset="0"/>
              </a:rPr>
              <a:t>; </a:t>
            </a:r>
            <a:r>
              <a:rPr lang="en-US" sz="2400" dirty="0" err="1">
                <a:latin typeface="Monotype Corsiva" pitchFamily="66" charset="0"/>
              </a:rPr>
              <a:t>obs</a:t>
            </a:r>
            <a:r>
              <a:rPr lang="en-US" sz="2400" dirty="0">
                <a:latin typeface="Monotype Corsiva" pitchFamily="66" charset="0"/>
              </a:rPr>
              <a:t>; </a:t>
            </a:r>
            <a:r>
              <a:rPr lang="en-US" sz="2400" dirty="0" err="1">
                <a:latin typeface="Monotype Corsiva" pitchFamily="66" charset="0"/>
              </a:rPr>
              <a:t>ov</a:t>
            </a:r>
            <a:r>
              <a:rPr lang="en-US" sz="2400" dirty="0">
                <a:latin typeface="Monotype Corsiva" pitchFamily="66" charset="0"/>
              </a:rPr>
              <a:t>)</a:t>
            </a:r>
            <a:endParaRPr lang="es-ES" sz="2400" dirty="0" smtClean="0">
              <a:latin typeface="Calibri" pitchFamily="34" charset="0"/>
            </a:endParaRPr>
          </a:p>
          <a:p>
            <a:pPr algn="just">
              <a:buNone/>
            </a:pPr>
            <a:endParaRPr lang="es-ES" sz="2400" dirty="0" smtClean="0">
              <a:latin typeface="Calibri" pitchFamily="34" charset="0"/>
            </a:endParaRPr>
          </a:p>
          <a:p>
            <a:pPr algn="just">
              <a:buNone/>
            </a:pPr>
            <a:endParaRPr lang="es-ES" sz="24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2400" dirty="0" smtClean="0">
                <a:latin typeface="Calibri" pitchFamily="34" charset="0"/>
              </a:rPr>
              <a:t>En el trabajo en extenso se comenta ampliamente la necesidad de capacitación de docentes, y de estudiantes, empezando por un análisis preliminar del modelo. </a:t>
            </a:r>
          </a:p>
          <a:p>
            <a:pPr algn="just">
              <a:buNone/>
            </a:pPr>
            <a:endParaRPr lang="es-ES" sz="2400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es-ES" sz="2400" dirty="0" smtClean="0">
                <a:latin typeface="Monotype Corsiva" pitchFamily="66" charset="0"/>
              </a:rPr>
              <a:t> </a:t>
            </a:r>
            <a:endParaRPr lang="es-MX" sz="2400" dirty="0" smtClean="0">
              <a:latin typeface="Monotype Corsiva" pitchFamily="66" charset="0"/>
            </a:endParaRPr>
          </a:p>
          <a:p>
            <a:pPr algn="just">
              <a:buNone/>
            </a:pPr>
            <a:endParaRPr lang="es-MX" sz="2400" dirty="0" smtClean="0">
              <a:latin typeface="Calibri" pitchFamily="34" charset="0"/>
            </a:endParaRPr>
          </a:p>
          <a:p>
            <a:pPr algn="just">
              <a:buNone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980A-2F76-4AA9-8E78-270D894715EE}" type="slidenum">
              <a:rPr lang="es-MX" smtClean="0"/>
              <a:pPr/>
              <a:t>8</a:t>
            </a:fld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395536" y="5949280"/>
            <a:ext cx="36724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" dirty="0" smtClean="0">
                <a:latin typeface="Calibri" pitchFamily="34" charset="0"/>
              </a:rPr>
              <a:t>*Son indispensables para el DEC</a:t>
            </a:r>
            <a:endParaRPr lang="es-MX" sz="15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effectLst/>
                <a:latin typeface="Calibri" pitchFamily="34" charset="0"/>
              </a:rPr>
              <a:t>Desarrollo (4)</a:t>
            </a:r>
            <a:endParaRPr lang="es-MX" sz="3600" dirty="0">
              <a:effectLst/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800" b="1" dirty="0" smtClean="0">
                <a:latin typeface="Calibri" pitchFamily="34" charset="0"/>
              </a:rPr>
              <a:t>Aplicaciones y resultados principales:</a:t>
            </a:r>
            <a:endParaRPr lang="es-ES" sz="28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2800" dirty="0" smtClean="0">
                <a:latin typeface="Calibri" pitchFamily="34" charset="0"/>
              </a:rPr>
              <a:t>Desde hace 10 años aproximadamente se estuvieron haciendo aplicaciones del desarrollo por separado de </a:t>
            </a:r>
            <a:r>
              <a:rPr lang="es-ES" sz="2800" b="1" dirty="0" smtClean="0">
                <a:latin typeface="Calibri" pitchFamily="34" charset="0"/>
              </a:rPr>
              <a:t>C</a:t>
            </a:r>
            <a:r>
              <a:rPr lang="es-ES" sz="2800" dirty="0" smtClean="0">
                <a:latin typeface="Calibri" pitchFamily="34" charset="0"/>
              </a:rPr>
              <a:t>, </a:t>
            </a:r>
            <a:r>
              <a:rPr lang="es-ES" sz="2800" b="1" dirty="0" smtClean="0">
                <a:latin typeface="Calibri" pitchFamily="34" charset="0"/>
              </a:rPr>
              <a:t>H</a:t>
            </a:r>
            <a:r>
              <a:rPr lang="es-ES" sz="2800" dirty="0" smtClean="0">
                <a:latin typeface="Calibri" pitchFamily="34" charset="0"/>
              </a:rPr>
              <a:t>, </a:t>
            </a:r>
            <a:r>
              <a:rPr lang="es-ES" sz="2800" b="1" dirty="0" smtClean="0">
                <a:latin typeface="Calibri" pitchFamily="34" charset="0"/>
              </a:rPr>
              <a:t>A</a:t>
            </a:r>
            <a:r>
              <a:rPr lang="es-ES" sz="2800" dirty="0" smtClean="0">
                <a:latin typeface="Calibri" pitchFamily="34" charset="0"/>
              </a:rPr>
              <a:t>, </a:t>
            </a:r>
            <a:r>
              <a:rPr lang="es-ES" sz="2800" b="1" dirty="0" smtClean="0">
                <a:latin typeface="Calibri" pitchFamily="34" charset="0"/>
              </a:rPr>
              <a:t>V</a:t>
            </a:r>
            <a:r>
              <a:rPr lang="es-ES" sz="2800" dirty="0" smtClean="0">
                <a:latin typeface="Calibri" pitchFamily="34" charset="0"/>
              </a:rPr>
              <a:t> y los resultados se presentaron en diversos medios</a:t>
            </a:r>
            <a:r>
              <a:rPr lang="es-ES" sz="2800" baseline="30000" dirty="0" smtClean="0">
                <a:latin typeface="Calibri" pitchFamily="34" charset="0"/>
              </a:rPr>
              <a:t>3-7, 9, 11</a:t>
            </a:r>
            <a:r>
              <a:rPr lang="es-ES" sz="2800" dirty="0" smtClean="0">
                <a:latin typeface="Calibri" pitchFamily="34" charset="0"/>
              </a:rPr>
              <a:t>. </a:t>
            </a:r>
          </a:p>
          <a:p>
            <a:pPr marL="0" indent="0" algn="just">
              <a:buNone/>
            </a:pPr>
            <a:endParaRPr lang="es-ES" sz="2800" dirty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es-ES" sz="2800" dirty="0" smtClean="0">
                <a:latin typeface="Calibri" pitchFamily="34" charset="0"/>
              </a:rPr>
              <a:t>Los elementos mencionados más </a:t>
            </a:r>
            <a:r>
              <a:rPr lang="es-ES" sz="2800" b="1" dirty="0" err="1" smtClean="0">
                <a:latin typeface="Calibri" pitchFamily="34" charset="0"/>
              </a:rPr>
              <a:t>Exp</a:t>
            </a:r>
            <a:r>
              <a:rPr lang="es-ES" sz="2800" dirty="0" smtClean="0">
                <a:latin typeface="Calibri" pitchFamily="34" charset="0"/>
              </a:rPr>
              <a:t> se han estado tratando ya en forma integrada (</a:t>
            </a:r>
            <a:r>
              <a:rPr lang="es-ES" sz="2800" b="1" dirty="0" smtClean="0">
                <a:latin typeface="Calibri" pitchFamily="34" charset="0"/>
              </a:rPr>
              <a:t>Competencias</a:t>
            </a:r>
            <a:r>
              <a:rPr lang="es-ES" sz="2800" dirty="0" smtClean="0">
                <a:latin typeface="Calibri" pitchFamily="34" charset="0"/>
              </a:rPr>
              <a:t>) los últimos 5 años</a:t>
            </a:r>
            <a:r>
              <a:rPr lang="es-ES" sz="2800" b="1" baseline="30000" dirty="0" smtClean="0">
                <a:latin typeface="Calibri" pitchFamily="34" charset="0"/>
              </a:rPr>
              <a:t>1-4</a:t>
            </a:r>
            <a:r>
              <a:rPr lang="es-ES" sz="2800" baseline="30000" dirty="0" smtClean="0">
                <a:latin typeface="Calibri" pitchFamily="34" charset="0"/>
              </a:rPr>
              <a:t>, 12, </a:t>
            </a:r>
            <a:r>
              <a:rPr lang="es-ES" sz="2800" b="1" baseline="30000" dirty="0" smtClean="0">
                <a:latin typeface="Calibri" pitchFamily="34" charset="0"/>
              </a:rPr>
              <a:t>13</a:t>
            </a:r>
            <a:r>
              <a:rPr lang="es-ES" sz="2800" baseline="30000" dirty="0" smtClean="0">
                <a:latin typeface="Calibri" pitchFamily="34" charset="0"/>
              </a:rPr>
              <a:t>, 16, 17, 21, 22</a:t>
            </a:r>
            <a:r>
              <a:rPr lang="es-ES" sz="2800" dirty="0" smtClean="0">
                <a:latin typeface="Calibri" pitchFamily="34" charset="0"/>
              </a:rPr>
              <a:t>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980A-2F76-4AA9-8E78-270D894715EE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250</TotalTime>
  <Words>1031</Words>
  <Application>Microsoft Office PowerPoint</Application>
  <PresentationFormat>Presentación en pantalla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Fundición</vt:lpstr>
      <vt:lpstr>MODELO PARA LA OPTIMIZACIÓN DE LOS RECURSOS DISPONIBLES, EN EL DESARROLLO Y EVALUACIÓN DE COMPETENCIAS </vt:lpstr>
      <vt:lpstr>NOTAS CURRICULARES</vt:lpstr>
      <vt:lpstr>Introducción (1)</vt:lpstr>
      <vt:lpstr>Introducción (2)</vt:lpstr>
      <vt:lpstr>Introducción (3)</vt:lpstr>
      <vt:lpstr>Desarrollo (1)</vt:lpstr>
      <vt:lpstr>Desarrollo (2)</vt:lpstr>
      <vt:lpstr>Desarrollo (3)</vt:lpstr>
      <vt:lpstr>Desarrollo (4)</vt:lpstr>
      <vt:lpstr>Desarrollo (5)</vt:lpstr>
      <vt:lpstr>Conclusiones (1)</vt:lpstr>
      <vt:lpstr>Conclusiones (2)</vt:lpstr>
    </vt:vector>
  </TitlesOfParts>
  <Company>SEGAFSISTEMS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PARA LA OPTIMIZACIÓN DE LOS RECURSOS DISPONIBLES, EN EL DESARROLLO Y EVALUACIÓN DE COMPETENCIAS.</dc:title>
  <dc:creator>SEGAF</dc:creator>
  <cp:lastModifiedBy>Ing. Solorzano</cp:lastModifiedBy>
  <cp:revision>29</cp:revision>
  <dcterms:created xsi:type="dcterms:W3CDTF">2013-07-21T00:12:18Z</dcterms:created>
  <dcterms:modified xsi:type="dcterms:W3CDTF">2013-08-12T16:55:56Z</dcterms:modified>
</cp:coreProperties>
</file>