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K Grotesk Light" charset="1" panose="00000400000000000000"/>
      <p:regular r:id="rId10"/>
    </p:embeddedFont>
    <p:embeddedFont>
      <p:font typeface="HK Grotesk Light Bold" charset="1" panose="00000500000000000000"/>
      <p:regular r:id="rId11"/>
    </p:embeddedFont>
    <p:embeddedFont>
      <p:font typeface="HK Grotesk Light Italics" charset="1" panose="00000400000000000000"/>
      <p:regular r:id="rId12"/>
    </p:embeddedFont>
    <p:embeddedFont>
      <p:font typeface="HK Grotesk Light Bold Italics" charset="1" panose="00000500000000000000"/>
      <p:regular r:id="rId13"/>
    </p:embeddedFont>
    <p:embeddedFont>
      <p:font typeface="HK Grotesk Bold" charset="1" panose="00000800000000000000"/>
      <p:regular r:id="rId14"/>
    </p:embeddedFont>
    <p:embeddedFont>
      <p:font typeface="HK Grotesk Bold Italics" charset="1" panose="00000800000000000000"/>
      <p:regular r:id="rId15"/>
    </p:embeddedFont>
    <p:embeddedFont>
      <p:font typeface="HK Grotesk Medium" charset="1" panose="00000600000000000000"/>
      <p:regular r:id="rId16"/>
    </p:embeddedFont>
    <p:embeddedFont>
      <p:font typeface="HK Grotesk Medium Bold" charset="1" panose="00000700000000000000"/>
      <p:regular r:id="rId17"/>
    </p:embeddedFont>
    <p:embeddedFont>
      <p:font typeface="HK Grotesk Medium Italics" charset="1" panose="00000600000000000000"/>
      <p:regular r:id="rId18"/>
    </p:embeddedFont>
    <p:embeddedFont>
      <p:font typeface="HK Grotesk Medium Bold Italics" charset="1" panose="00000700000000000000"/>
      <p:regular r:id="rId19"/>
    </p:embeddedFont>
    <p:embeddedFont>
      <p:font typeface="Open Sans Light" charset="1" panose="020B0306030504020204"/>
      <p:regular r:id="rId20"/>
    </p:embeddedFont>
    <p:embeddedFont>
      <p:font typeface="Open Sans Light Bold" charset="1" panose="020B0806030504020204"/>
      <p:regular r:id="rId21"/>
    </p:embeddedFont>
    <p:embeddedFont>
      <p:font typeface="Open Sans Light Italics" charset="1" panose="020B0306030504020204"/>
      <p:regular r:id="rId22"/>
    </p:embeddedFont>
    <p:embeddedFont>
      <p:font typeface="Open Sans Light Bold Italics" charset="1" panose="020B0806030504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36" Target="slides/slide13.xml" Type="http://schemas.openxmlformats.org/officeDocument/2006/relationships/slide"/><Relationship Id="rId37" Target="slides/slide14.xml" Type="http://schemas.openxmlformats.org/officeDocument/2006/relationships/slide"/><Relationship Id="rId38" Target="slides/slide15.xml" Type="http://schemas.openxmlformats.org/officeDocument/2006/relationships/slide"/><Relationship Id="rId39" Target="slides/slide16.xml" Type="http://schemas.openxmlformats.org/officeDocument/2006/relationships/slide"/><Relationship Id="rId4" Target="theme/theme1.xml" Type="http://schemas.openxmlformats.org/officeDocument/2006/relationships/theme"/><Relationship Id="rId40" Target="slides/slide17.xml" Type="http://schemas.openxmlformats.org/officeDocument/2006/relationships/slide"/><Relationship Id="rId41" Target="slides/slide18.xml" Type="http://schemas.openxmlformats.org/officeDocument/2006/relationships/slide"/><Relationship Id="rId42" Target="slides/slide19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jpeg" Type="http://schemas.openxmlformats.org/officeDocument/2006/relationships/image"/><Relationship Id="rId3" Target="../media/image41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svg" Type="http://schemas.openxmlformats.org/officeDocument/2006/relationships/image"/><Relationship Id="rId7" Target="../media/image47.png" Type="http://schemas.openxmlformats.org/officeDocument/2006/relationships/image"/><Relationship Id="rId8" Target="../media/image48.sv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786" r="0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9032592" y="5571811"/>
            <a:ext cx="11450288" cy="6419088"/>
          </a:xfrm>
          <a:prstGeom prst="rect">
            <a:avLst/>
          </a:prstGeom>
          <a:solidFill>
            <a:srgbClr val="FFFFFF">
              <a:alpha val="43922"/>
            </a:srgbClr>
          </a:solidFill>
        </p:spPr>
      </p:sp>
      <p:sp>
        <p:nvSpPr>
          <p:cNvPr name="AutoShape 4" id="4"/>
          <p:cNvSpPr/>
          <p:nvPr/>
        </p:nvSpPr>
        <p:spPr>
          <a:xfrm rot="0">
            <a:off x="1546622" y="1065368"/>
            <a:ext cx="15194756" cy="8229600"/>
          </a:xfrm>
          <a:prstGeom prst="rect">
            <a:avLst/>
          </a:prstGeom>
          <a:solidFill>
            <a:srgbClr val="000000">
              <a:alpha val="60784"/>
            </a:srgbClr>
          </a:solidFill>
        </p:spPr>
      </p:sp>
      <p:sp>
        <p:nvSpPr>
          <p:cNvPr name="AutoShape 5" id="5"/>
          <p:cNvSpPr/>
          <p:nvPr/>
        </p:nvSpPr>
        <p:spPr>
          <a:xfrm rot="0">
            <a:off x="-6415524" y="-4114800"/>
            <a:ext cx="15194756" cy="8229600"/>
          </a:xfrm>
          <a:prstGeom prst="rect">
            <a:avLst/>
          </a:prstGeom>
          <a:solidFill>
            <a:srgbClr val="FFFFFF">
              <a:alpha val="43922"/>
            </a:srgbClr>
          </a:solid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650391" y="311260"/>
            <a:ext cx="2238633" cy="2238633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>
            <a:off x="11236246" y="-4006355"/>
            <a:ext cx="11450288" cy="6076188"/>
          </a:xfrm>
          <a:prstGeom prst="rect">
            <a:avLst/>
          </a:prstGeom>
          <a:solidFill>
            <a:srgbClr val="FFFFFF">
              <a:alpha val="43922"/>
            </a:srgbClr>
          </a:solidFill>
        </p:spPr>
      </p:sp>
      <p:sp>
        <p:nvSpPr>
          <p:cNvPr name="AutoShape 8" id="8"/>
          <p:cNvSpPr/>
          <p:nvPr/>
        </p:nvSpPr>
        <p:spPr>
          <a:xfrm rot="0">
            <a:off x="-7868161" y="5180168"/>
            <a:ext cx="11450288" cy="6076188"/>
          </a:xfrm>
          <a:prstGeom prst="rect">
            <a:avLst/>
          </a:prstGeom>
          <a:solidFill>
            <a:srgbClr val="000000">
              <a:alpha val="31765"/>
            </a:srgbClr>
          </a:solidFill>
        </p:spPr>
      </p:sp>
      <p:sp>
        <p:nvSpPr>
          <p:cNvPr name="AutoShape 9" id="9"/>
          <p:cNvSpPr/>
          <p:nvPr/>
        </p:nvSpPr>
        <p:spPr>
          <a:xfrm rot="0">
            <a:off x="4145973" y="8716530"/>
            <a:ext cx="11450288" cy="1570470"/>
          </a:xfrm>
          <a:prstGeom prst="rect">
            <a:avLst/>
          </a:prstGeom>
          <a:solidFill>
            <a:srgbClr val="FFFFFF">
              <a:alpha val="43922"/>
            </a:srgbClr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6527959" y="3071599"/>
            <a:ext cx="4708287" cy="274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 sz="1553" spc="590">
                <a:solidFill>
                  <a:srgbClr val="FFFFFF"/>
                </a:solidFill>
                <a:latin typeface="HK Grotesk Medium"/>
              </a:rPr>
              <a:t>CAMPUS UNAM JURIQUILLA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87519" y="2681383"/>
            <a:ext cx="6690145" cy="428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2903" spc="348">
                <a:solidFill>
                  <a:srgbClr val="FFFFFF"/>
                </a:solidFill>
                <a:latin typeface="HK Grotesk Bold Bold"/>
              </a:rPr>
              <a:t>UNIDAD DE ALTA TECNOLOGÍA 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669626" y="5268021"/>
            <a:ext cx="12725931" cy="2214898"/>
            <a:chOff x="0" y="0"/>
            <a:chExt cx="16967908" cy="295319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2190773"/>
              <a:ext cx="16967908" cy="750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54"/>
                </a:lnSpc>
              </a:pPr>
              <a:r>
                <a:rPr lang="en-US" sz="3324">
                  <a:solidFill>
                    <a:srgbClr val="FFFFFF"/>
                  </a:solidFill>
                  <a:latin typeface="HK Grotesk Light Bold"/>
                </a:rPr>
                <a:t>ENERO  2023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85725"/>
              <a:ext cx="16967908" cy="1702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1"/>
                </a:lnSpc>
              </a:pPr>
              <a:r>
                <a:rPr lang="en-US" sz="4801">
                  <a:solidFill>
                    <a:srgbClr val="FFFFFF"/>
                  </a:solidFill>
                  <a:latin typeface="HK Grotesk Bold"/>
                </a:rPr>
                <a:t>COLOQUIO DE PROYECTO DE INVESTIGACIÓN  S2023-1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1090099" y="9735946"/>
            <a:ext cx="6690145" cy="279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1903" spc="228">
                <a:solidFill>
                  <a:srgbClr val="000000"/>
                </a:solidFill>
                <a:latin typeface="HK Grotesk Bold Bold"/>
              </a:rPr>
              <a:t>16, 17 Y 18 12 DE ENERO DEL 2023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23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814702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299970" y="1386922"/>
            <a:ext cx="9518596" cy="2094201"/>
            <a:chOff x="0" y="0"/>
            <a:chExt cx="12691462" cy="2792268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0082"/>
              <a:ext cx="2258801" cy="2258801"/>
            </a:xfrm>
            <a:prstGeom prst="rect">
              <a:avLst/>
            </a:prstGeom>
          </p:spPr>
        </p:pic>
        <p:sp>
          <p:nvSpPr>
            <p:cNvPr name="TextBox 5" id="5"/>
            <p:cNvSpPr txBox="true"/>
            <p:nvPr/>
          </p:nvSpPr>
          <p:spPr>
            <a:xfrm rot="0">
              <a:off x="3718364" y="-38100"/>
              <a:ext cx="8973098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FFFFFF"/>
                  </a:solidFill>
                  <a:latin typeface="HK Grotesk Bold"/>
                </a:rPr>
                <a:t>XXXXXXXXXXXXXXXXXXXXXXX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718364" y="1622995"/>
              <a:ext cx="8973098" cy="1169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Medium"/>
                </a:rPr>
                <a:t>xxxxxxxxxxxxxxxxxxxxxxxxxxxxxxxxxxxxxxxxxxxxxxxxxxxxxxxxxxxxxxxxxxxxxxxxxxxxxxxxxxxxxxxxxxxxxxxxxxxxxxxxxxxxxxxxxxxxxxxxxxxxxxxxxxxxxxxxxxxxxxxxxxxxxxxxxxxxxxxxxxxxxxxxxxxxxxxxxxxxxxxxxx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299970" y="4296450"/>
            <a:ext cx="9518596" cy="2094201"/>
            <a:chOff x="0" y="0"/>
            <a:chExt cx="12691462" cy="2792268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0082"/>
              <a:ext cx="2258801" cy="2258801"/>
            </a:xfrm>
            <a:prstGeom prst="rect">
              <a:avLst/>
            </a:prstGeom>
          </p:spPr>
        </p:pic>
        <p:sp>
          <p:nvSpPr>
            <p:cNvPr name="TextBox 9" id="9"/>
            <p:cNvSpPr txBox="true"/>
            <p:nvPr/>
          </p:nvSpPr>
          <p:spPr>
            <a:xfrm rot="0">
              <a:off x="3718364" y="-38100"/>
              <a:ext cx="8973098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FFFFFF"/>
                  </a:solidFill>
                  <a:latin typeface="HK Grotesk Bold"/>
                </a:rPr>
                <a:t>XXXXXXXXXXXXXXXXXXXXXXX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718364" y="1622995"/>
              <a:ext cx="8973098" cy="1169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Medium"/>
                </a:rPr>
                <a:t>xxxxxxxxxxxxxxxxxxxxxxxxxxxxxxxxxxxxxxxxxxxxxxxxxxxxxxxxxxxxxxxxxxxxxxxxxxxxxxxxxxxxxxxxxxxxxxxxxxxxxxxxxxxxxxxxxxxxxxxxxxxxxxxxxxxxxxxxxxxxxxxxxxxxxxxxxxxxxxxxxxxxxxxxxxxxxxxxxxxxxxxxxx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624" b="0"/>
          <a:stretch>
            <a:fillRect/>
          </a:stretch>
        </p:blipFill>
        <p:spPr>
          <a:xfrm flipH="false" flipV="false" rot="0">
            <a:off x="-5230354" y="7205977"/>
            <a:ext cx="32999238" cy="5857972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7299970" y="7205977"/>
            <a:ext cx="9518596" cy="1766685"/>
            <a:chOff x="0" y="0"/>
            <a:chExt cx="12691462" cy="2355579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2258801" cy="2258801"/>
            </a:xfrm>
            <a:prstGeom prst="rect">
              <a:avLst/>
            </a:prstGeom>
          </p:spPr>
        </p:pic>
        <p:sp>
          <p:nvSpPr>
            <p:cNvPr name="TextBox 14" id="14"/>
            <p:cNvSpPr txBox="true"/>
            <p:nvPr/>
          </p:nvSpPr>
          <p:spPr>
            <a:xfrm rot="0">
              <a:off x="3718364" y="258425"/>
              <a:ext cx="8973098" cy="6476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FFFFFF"/>
                  </a:solidFill>
                  <a:latin typeface="HK Grotesk Bold"/>
                </a:rPr>
                <a:t>XXXXXXXXXXXXXXXXXXXXXXXX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718364" y="1186306"/>
              <a:ext cx="8973098" cy="1169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Medium"/>
                </a:rPr>
                <a:t>xxxxxxxxxxxxxxxxxxxxxxxxxxxxxxxxxxxxxxxxxxxxxxxxxxxxxxxxxxxxxxxxxxxxxxxxxxxxxxxxxxxxxxxxxxxxxxxxxxxxxxxxxxxxxxxxxxxxxxxxxxxxxxxxxxxxxxxxxxxxxxxxxxxxxxxxxxxxxxxxxxxxxxxxxxxxxxxxxxxxxxxxxx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09069" y="1523263"/>
            <a:ext cx="1475903" cy="147590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09069" y="4405549"/>
            <a:ext cx="1475903" cy="1475903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09069" y="7351368"/>
            <a:ext cx="1475903" cy="1475903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028700" y="4087231"/>
            <a:ext cx="5655364" cy="194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50"/>
              </a:lnSpc>
              <a:spcBef>
                <a:spcPct val="0"/>
              </a:spcBef>
            </a:pPr>
            <a:r>
              <a:rPr lang="en-US" sz="6375">
                <a:solidFill>
                  <a:srgbClr val="28347F"/>
                </a:solidFill>
                <a:latin typeface="HK Grotesk Bold"/>
              </a:rPr>
              <a:t>Avance Semestral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23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814702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299970" y="1386922"/>
            <a:ext cx="9518596" cy="2094201"/>
            <a:chOff x="0" y="0"/>
            <a:chExt cx="12691462" cy="2792268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0082"/>
              <a:ext cx="2258801" cy="2258801"/>
            </a:xfrm>
            <a:prstGeom prst="rect">
              <a:avLst/>
            </a:prstGeom>
          </p:spPr>
        </p:pic>
        <p:sp>
          <p:nvSpPr>
            <p:cNvPr name="TextBox 5" id="5"/>
            <p:cNvSpPr txBox="true"/>
            <p:nvPr/>
          </p:nvSpPr>
          <p:spPr>
            <a:xfrm rot="0">
              <a:off x="3718364" y="-38100"/>
              <a:ext cx="8973098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FFFFFF"/>
                  </a:solidFill>
                  <a:latin typeface="HK Grotesk Bold"/>
                </a:rPr>
                <a:t>XXXXXXXXXXXXXXXXXXXXXXX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718364" y="1622995"/>
              <a:ext cx="8973098" cy="1169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Medium"/>
                </a:rPr>
                <a:t>xxxxxxxxxxxxxxxxxxxxxxxxxxxxxxxxxxxxxxxxxxxxxxxxxxxxxxxxxxxxxxxxxxxxxxxxxxxxxxxxxxxxxxxxxxxxxxxxxxxxxxxxxxxxxxxxxxxxxxxxxxxxxxxxxxxxxxxxxxxxxxxxxxxxxxxxxxxxxxxxxxxxxxxxxxxxxxxxxxxxxxxxxx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299970" y="4296450"/>
            <a:ext cx="9518596" cy="2094201"/>
            <a:chOff x="0" y="0"/>
            <a:chExt cx="12691462" cy="2792268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0082"/>
              <a:ext cx="2258801" cy="2258801"/>
            </a:xfrm>
            <a:prstGeom prst="rect">
              <a:avLst/>
            </a:prstGeom>
          </p:spPr>
        </p:pic>
        <p:sp>
          <p:nvSpPr>
            <p:cNvPr name="TextBox 9" id="9"/>
            <p:cNvSpPr txBox="true"/>
            <p:nvPr/>
          </p:nvSpPr>
          <p:spPr>
            <a:xfrm rot="0">
              <a:off x="3718364" y="-38100"/>
              <a:ext cx="8973098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FFFFFF"/>
                  </a:solidFill>
                  <a:latin typeface="HK Grotesk Bold"/>
                </a:rPr>
                <a:t>XXXXXXXXXXXXXXXXXXXXXXX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718364" y="1622995"/>
              <a:ext cx="8973098" cy="1169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Medium"/>
                </a:rPr>
                <a:t>xxxxxxxxxxxxxxxxxxxxxxxxxxxxxxxxxxxxxxxxxxxxxxxxxxxxxxxxxxxxxxxxxxxxxxxxxxxxxxxxxxxxxxxxxxxxxxxxxxxxxxxxxxxxxxxxxxxxxxxxxxxxxxxxxxxxxxxxxxxxxxxxxxxxxxxxxxxxxxxxxxxxxxxxxxxxxxxxxxxxxxxxxx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624" b="0"/>
          <a:stretch>
            <a:fillRect/>
          </a:stretch>
        </p:blipFill>
        <p:spPr>
          <a:xfrm flipH="false" flipV="false" rot="0">
            <a:off x="-5230354" y="7205977"/>
            <a:ext cx="32999238" cy="5857972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7299970" y="7205977"/>
            <a:ext cx="9518596" cy="1766685"/>
            <a:chOff x="0" y="0"/>
            <a:chExt cx="12691462" cy="2355579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2258801" cy="2258801"/>
            </a:xfrm>
            <a:prstGeom prst="rect">
              <a:avLst/>
            </a:prstGeom>
          </p:spPr>
        </p:pic>
        <p:sp>
          <p:nvSpPr>
            <p:cNvPr name="TextBox 14" id="14"/>
            <p:cNvSpPr txBox="true"/>
            <p:nvPr/>
          </p:nvSpPr>
          <p:spPr>
            <a:xfrm rot="0">
              <a:off x="3718364" y="258425"/>
              <a:ext cx="8973098" cy="6476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FFFFFF"/>
                  </a:solidFill>
                  <a:latin typeface="HK Grotesk Bold"/>
                </a:rPr>
                <a:t>XXXXXXXXXXXXXXXXXXXXXXXX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718364" y="1186306"/>
              <a:ext cx="8973098" cy="1169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Medium"/>
                </a:rPr>
                <a:t>xxxxxxxxxxxxxxxxxxxxxxxxxxxxxxxxxxxxxxxxxxxxxxxxxxxxxxxxxxxxxxxxxxxxxxxxxxxxxxxxxxxxxxxxxxxxxxxxxxxxxxxxxxxxxxxxxxxxxxxxxxxxxxxxxxxxxxxxxxxxxxxxxxxxxxxxxxxxxxxxxxxxxxxxxxxxxxxxxxxxxxxxxx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16643" y="1556766"/>
            <a:ext cx="1460754" cy="1460754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28700" y="4087231"/>
            <a:ext cx="5655364" cy="194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50"/>
              </a:lnSpc>
              <a:spcBef>
                <a:spcPct val="0"/>
              </a:spcBef>
            </a:pPr>
            <a:r>
              <a:rPr lang="en-US" sz="6375">
                <a:solidFill>
                  <a:srgbClr val="28347F"/>
                </a:solidFill>
                <a:latin typeface="HK Grotesk Bold"/>
              </a:rPr>
              <a:t>Avance Semestral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6617373"/>
            <a:ext cx="16230600" cy="0"/>
          </a:xfrm>
          <a:prstGeom prst="line">
            <a:avLst/>
          </a:prstGeom>
          <a:ln cap="rnd" w="38100">
            <a:solidFill>
              <a:srgbClr val="28347F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3" id="3"/>
          <p:cNvSpPr/>
          <p:nvPr/>
        </p:nvSpPr>
        <p:spPr>
          <a:xfrm rot="0">
            <a:off x="689277" y="411118"/>
            <a:ext cx="18552319" cy="2578894"/>
          </a:xfrm>
          <a:prstGeom prst="rect">
            <a:avLst/>
          </a:prstGeom>
          <a:solidFill>
            <a:srgbClr val="192327">
              <a:alpha val="72941"/>
            </a:srgbClr>
          </a:solidFill>
        </p:spPr>
      </p:sp>
      <p:sp>
        <p:nvSpPr>
          <p:cNvPr name="AutoShape 4" id="4"/>
          <p:cNvSpPr/>
          <p:nvPr/>
        </p:nvSpPr>
        <p:spPr>
          <a:xfrm rot="0">
            <a:off x="-132159" y="0"/>
            <a:ext cx="18552319" cy="2578894"/>
          </a:xfrm>
          <a:prstGeom prst="rect">
            <a:avLst/>
          </a:prstGeom>
          <a:solidFill>
            <a:srgbClr val="192327">
              <a:alpha val="72941"/>
            </a:srgbClr>
          </a:solidFill>
        </p:spPr>
      </p:sp>
      <p:grpSp>
        <p:nvGrpSpPr>
          <p:cNvPr name="Group 5" id="5"/>
          <p:cNvGrpSpPr/>
          <p:nvPr/>
        </p:nvGrpSpPr>
        <p:grpSpPr>
          <a:xfrm rot="0">
            <a:off x="7643045" y="7165534"/>
            <a:ext cx="3001909" cy="2518174"/>
            <a:chOff x="0" y="0"/>
            <a:chExt cx="4002545" cy="335756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038729"/>
              <a:ext cx="4002545" cy="466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300">
                  <a:solidFill>
                    <a:srgbClr val="28347F"/>
                  </a:solidFill>
                  <a:latin typeface="HK Grotesk Medium Bold"/>
                </a:rPr>
                <a:t>Xxxxxxxxxxxxxxxxxx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9525"/>
              <a:ext cx="4002545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R3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794724"/>
              <a:ext cx="4002545" cy="15628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</a:t>
              </a: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-3989403" y="-158568"/>
            <a:ext cx="18552319" cy="3470434"/>
          </a:xfrm>
          <a:prstGeom prst="rect">
            <a:avLst/>
          </a:prstGeom>
          <a:solidFill>
            <a:srgbClr val="192327">
              <a:alpha val="72941"/>
            </a:srgbClr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1028700" y="1019175"/>
            <a:ext cx="10878345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HK Grotesk Bold"/>
              </a:rPr>
              <a:t>Resultados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5648168" y="556475"/>
            <a:ext cx="1083600" cy="10836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5104860" y="1895194"/>
            <a:ext cx="2279025" cy="127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"/>
              </a:lnSpc>
            </a:pPr>
            <a:r>
              <a:rPr lang="en-US" sz="752" spc="285">
                <a:solidFill>
                  <a:srgbClr val="FFFFFF"/>
                </a:solidFill>
                <a:latin typeface="HK Grotesk Medium"/>
              </a:rPr>
              <a:t>CAMPUS UNAM JURIQUILLA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698049" y="1700565"/>
            <a:ext cx="3238335" cy="209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4"/>
              </a:lnSpc>
            </a:pPr>
            <a:r>
              <a:rPr lang="en-US" sz="1405" spc="168">
                <a:solidFill>
                  <a:srgbClr val="FFFFFF"/>
                </a:solidFill>
                <a:latin typeface="HK Grotesk Bold Bold"/>
              </a:rPr>
              <a:t>UNIDAD DE ALTA TECNOLOGÍA 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85506" y="7165534"/>
            <a:ext cx="3001909" cy="2518174"/>
            <a:chOff x="0" y="0"/>
            <a:chExt cx="4002545" cy="3357565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1038729"/>
              <a:ext cx="4002545" cy="466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300">
                  <a:solidFill>
                    <a:srgbClr val="28347F"/>
                  </a:solidFill>
                  <a:latin typeface="HK Grotesk Medium Bold"/>
                </a:rPr>
                <a:t>Xxxxxxxxxxxxxxxxxx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9525"/>
              <a:ext cx="4002545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R1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794724"/>
              <a:ext cx="4002545" cy="15628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387415" y="3981898"/>
            <a:ext cx="3001909" cy="2518174"/>
            <a:chOff x="0" y="0"/>
            <a:chExt cx="4002545" cy="3357565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038729"/>
              <a:ext cx="4002545" cy="466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300">
                  <a:solidFill>
                    <a:srgbClr val="28347F"/>
                  </a:solidFill>
                  <a:latin typeface="HK Grotesk Medium Bold"/>
                </a:rPr>
                <a:t>Xxxxxxxxxxxxxxxxxx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002545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R2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1794724"/>
              <a:ext cx="4002545" cy="15628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947077" y="3981898"/>
            <a:ext cx="3001909" cy="2518174"/>
            <a:chOff x="0" y="0"/>
            <a:chExt cx="4002545" cy="3357565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1038729"/>
              <a:ext cx="4002545" cy="466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300">
                  <a:solidFill>
                    <a:srgbClr val="28347F"/>
                  </a:solidFill>
                  <a:latin typeface="HK Grotesk Medium Bold"/>
                </a:rPr>
                <a:t>Xxxxxxxxxxxxxxxxxx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4002545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R4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794724"/>
              <a:ext cx="4002545" cy="15628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948986" y="7165534"/>
            <a:ext cx="3001909" cy="2518174"/>
            <a:chOff x="0" y="0"/>
            <a:chExt cx="4002545" cy="3357565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1038729"/>
              <a:ext cx="4002545" cy="466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300">
                  <a:solidFill>
                    <a:srgbClr val="28347F"/>
                  </a:solidFill>
                  <a:latin typeface="HK Grotesk Medium Bold"/>
                </a:rPr>
                <a:t>Xxxxxxxxxxxxxxxxxx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-9525"/>
              <a:ext cx="4002545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R6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1794724"/>
              <a:ext cx="4002545" cy="15628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6617373"/>
            <a:ext cx="16230600" cy="0"/>
          </a:xfrm>
          <a:prstGeom prst="line">
            <a:avLst/>
          </a:prstGeom>
          <a:ln cap="rnd" w="38100">
            <a:solidFill>
              <a:srgbClr val="28347F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3" id="3"/>
          <p:cNvSpPr/>
          <p:nvPr/>
        </p:nvSpPr>
        <p:spPr>
          <a:xfrm rot="0">
            <a:off x="689277" y="411118"/>
            <a:ext cx="18552319" cy="2578894"/>
          </a:xfrm>
          <a:prstGeom prst="rect">
            <a:avLst/>
          </a:prstGeom>
          <a:solidFill>
            <a:srgbClr val="192327">
              <a:alpha val="72941"/>
            </a:srgbClr>
          </a:solidFill>
        </p:spPr>
      </p:sp>
      <p:sp>
        <p:nvSpPr>
          <p:cNvPr name="AutoShape 4" id="4"/>
          <p:cNvSpPr/>
          <p:nvPr/>
        </p:nvSpPr>
        <p:spPr>
          <a:xfrm rot="0">
            <a:off x="-132159" y="0"/>
            <a:ext cx="18552319" cy="2578894"/>
          </a:xfrm>
          <a:prstGeom prst="rect">
            <a:avLst/>
          </a:prstGeom>
          <a:solidFill>
            <a:srgbClr val="192327">
              <a:alpha val="72941"/>
            </a:srgbClr>
          </a:solidFill>
        </p:spPr>
      </p:sp>
      <p:grpSp>
        <p:nvGrpSpPr>
          <p:cNvPr name="Group 5" id="5"/>
          <p:cNvGrpSpPr/>
          <p:nvPr/>
        </p:nvGrpSpPr>
        <p:grpSpPr>
          <a:xfrm rot="0">
            <a:off x="7643045" y="7165534"/>
            <a:ext cx="3001909" cy="2518174"/>
            <a:chOff x="0" y="0"/>
            <a:chExt cx="4002545" cy="335756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038729"/>
              <a:ext cx="4002545" cy="466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300">
                  <a:solidFill>
                    <a:srgbClr val="28347F"/>
                  </a:solidFill>
                  <a:latin typeface="HK Grotesk Medium Bold"/>
                </a:rPr>
                <a:t>Xxxxxxxxxxxxxxxxxx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9525"/>
              <a:ext cx="4002545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R8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794724"/>
              <a:ext cx="4002545" cy="15628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</a:t>
              </a: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-3989403" y="-158568"/>
            <a:ext cx="18552319" cy="3470434"/>
          </a:xfrm>
          <a:prstGeom prst="rect">
            <a:avLst/>
          </a:prstGeom>
          <a:solidFill>
            <a:srgbClr val="192327">
              <a:alpha val="72941"/>
            </a:srgbClr>
          </a:solidFill>
        </p:spPr>
      </p:sp>
      <p:sp>
        <p:nvSpPr>
          <p:cNvPr name="TextBox 10" id="10"/>
          <p:cNvSpPr txBox="true"/>
          <p:nvPr/>
        </p:nvSpPr>
        <p:spPr>
          <a:xfrm rot="0">
            <a:off x="1028700" y="1019175"/>
            <a:ext cx="10878345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HK Grotesk Bold"/>
              </a:rPr>
              <a:t>Resultados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5648168" y="556475"/>
            <a:ext cx="1083600" cy="10836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5104860" y="1895194"/>
            <a:ext cx="2279025" cy="127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"/>
              </a:lnSpc>
            </a:pPr>
            <a:r>
              <a:rPr lang="en-US" sz="752" spc="285">
                <a:solidFill>
                  <a:srgbClr val="FFFFFF"/>
                </a:solidFill>
                <a:latin typeface="HK Grotesk Medium"/>
              </a:rPr>
              <a:t>CAMPUS UNAM JURIQUILLA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698049" y="1700565"/>
            <a:ext cx="3238335" cy="209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4"/>
              </a:lnSpc>
            </a:pPr>
            <a:r>
              <a:rPr lang="en-US" sz="1405" spc="168">
                <a:solidFill>
                  <a:srgbClr val="FFFFFF"/>
                </a:solidFill>
                <a:latin typeface="HK Grotesk Bold Bold"/>
              </a:rPr>
              <a:t>UNIDAD DE ALTA TECNOLOGÍA 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85506" y="7165534"/>
            <a:ext cx="3001909" cy="2518174"/>
            <a:chOff x="0" y="0"/>
            <a:chExt cx="4002545" cy="3357565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1038729"/>
              <a:ext cx="4002545" cy="466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300">
                  <a:solidFill>
                    <a:srgbClr val="28347F"/>
                  </a:solidFill>
                  <a:latin typeface="HK Grotesk Medium Bold"/>
                </a:rPr>
                <a:t>Xxxxxxxxxxxxxxxxxx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9525"/>
              <a:ext cx="4002545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R6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794724"/>
              <a:ext cx="4002545" cy="15628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387415" y="3981898"/>
            <a:ext cx="3001909" cy="2518174"/>
            <a:chOff x="0" y="0"/>
            <a:chExt cx="4002545" cy="3357565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038729"/>
              <a:ext cx="4002545" cy="466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300">
                  <a:solidFill>
                    <a:srgbClr val="28347F"/>
                  </a:solidFill>
                  <a:latin typeface="HK Grotesk Medium Bold"/>
                </a:rPr>
                <a:t>Xxxxxxxxxxxxxxxxxx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9525"/>
              <a:ext cx="4002545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R7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1794724"/>
              <a:ext cx="4002545" cy="15628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947077" y="3981898"/>
            <a:ext cx="3001909" cy="2518174"/>
            <a:chOff x="0" y="0"/>
            <a:chExt cx="4002545" cy="3357565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1038729"/>
              <a:ext cx="4002545" cy="466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300">
                  <a:solidFill>
                    <a:srgbClr val="28347F"/>
                  </a:solidFill>
                  <a:latin typeface="HK Grotesk Medium Bold"/>
                </a:rPr>
                <a:t>Xxxxxxxxxxxxxxxxxx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-9525"/>
              <a:ext cx="4002545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R9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794724"/>
              <a:ext cx="4002545" cy="15628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948986" y="7165534"/>
            <a:ext cx="3001909" cy="2518174"/>
            <a:chOff x="0" y="0"/>
            <a:chExt cx="4002545" cy="3357565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1038729"/>
              <a:ext cx="4002545" cy="466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300">
                  <a:solidFill>
                    <a:srgbClr val="28347F"/>
                  </a:solidFill>
                  <a:latin typeface="HK Grotesk Medium Bold"/>
                </a:rPr>
                <a:t>Xxxxxxxxxxxxxxxxxx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-9525"/>
              <a:ext cx="4002545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R10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1794724"/>
              <a:ext cx="4002545" cy="15628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52000"/>
          </a:blip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6336866" y="1496894"/>
            <a:ext cx="646032" cy="646032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028700" y="2864393"/>
            <a:ext cx="16230600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-5400000">
            <a:off x="3548145" y="6147091"/>
            <a:ext cx="5606998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-5400000">
            <a:off x="9132857" y="6147091"/>
            <a:ext cx="5606998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-3559296" y="3558507"/>
            <a:ext cx="18288000" cy="10655800"/>
            <a:chOff x="0" y="0"/>
            <a:chExt cx="4816593" cy="2806466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4816592" cy="2806466"/>
            </a:xfrm>
            <a:custGeom>
              <a:avLst/>
              <a:gdLst/>
              <a:ahLst/>
              <a:cxnLst/>
              <a:rect r="r" b="b" t="t" l="l"/>
              <a:pathLst>
                <a:path h="28064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806466"/>
                  </a:lnTo>
                  <a:lnTo>
                    <a:pt x="0" y="2806466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6889822" y="1028700"/>
            <a:ext cx="18288000" cy="10655800"/>
            <a:chOff x="0" y="0"/>
            <a:chExt cx="4816593" cy="2806466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4816592" cy="2806466"/>
            </a:xfrm>
            <a:custGeom>
              <a:avLst/>
              <a:gdLst/>
              <a:ahLst/>
              <a:cxnLst/>
              <a:rect r="r" b="b" t="t" l="l"/>
              <a:pathLst>
                <a:path h="28064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806466"/>
                  </a:lnTo>
                  <a:lnTo>
                    <a:pt x="0" y="2806466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25424" y="-7373518"/>
            <a:ext cx="18288000" cy="10655800"/>
            <a:chOff x="0" y="0"/>
            <a:chExt cx="4816593" cy="2806466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4816592" cy="2806466"/>
            </a:xfrm>
            <a:custGeom>
              <a:avLst/>
              <a:gdLst/>
              <a:ahLst/>
              <a:cxnLst/>
              <a:rect r="r" b="b" t="t" l="l"/>
              <a:pathLst>
                <a:path h="28064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806466"/>
                  </a:lnTo>
                  <a:lnTo>
                    <a:pt x="0" y="2806466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28700" y="1028700"/>
            <a:ext cx="12868783" cy="2253582"/>
            <a:chOff x="0" y="0"/>
            <a:chExt cx="17158377" cy="3004776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9525"/>
              <a:ext cx="17158377" cy="1470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64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EFF4F4"/>
                  </a:solidFill>
                  <a:latin typeface="HK Grotesk Bold"/>
                </a:rPr>
                <a:t>Próximos semestres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528657"/>
              <a:ext cx="17158377" cy="1464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632"/>
                </a:lnSpc>
              </a:pPr>
              <a:r>
                <a:rPr lang="en-US" sz="2025">
                  <a:solidFill>
                    <a:srgbClr val="FFFFFF"/>
                  </a:solidFill>
                  <a:latin typeface="HK Grotesk Light"/>
                </a:rPr>
                <a:t>¿Qué me hace falta? ¿En qué voy a trabajar los próximos semestres? (Si ya concluí mi investigación y desarrollo, mencionar aquí si se van a publicar, patentar o escalar comercialmente los resultados de mi trabajo).</a:t>
              </a:r>
            </a:p>
            <a:p>
              <a:pPr algn="l" marL="0" indent="0" lvl="0">
                <a:lnSpc>
                  <a:spcPts val="354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486557" y="-2261318"/>
            <a:ext cx="8069580" cy="4853932"/>
            <a:chOff x="0" y="0"/>
            <a:chExt cx="2125322" cy="1278402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2125322" cy="1278402"/>
            </a:xfrm>
            <a:custGeom>
              <a:avLst/>
              <a:gdLst/>
              <a:ahLst/>
              <a:cxnLst/>
              <a:rect r="r" b="b" t="t" l="l"/>
              <a:pathLst>
                <a:path h="1278402" w="2125322">
                  <a:moveTo>
                    <a:pt x="0" y="0"/>
                  </a:moveTo>
                  <a:lnTo>
                    <a:pt x="2125322" y="0"/>
                  </a:lnTo>
                  <a:lnTo>
                    <a:pt x="2125322" y="1278402"/>
                  </a:lnTo>
                  <a:lnTo>
                    <a:pt x="0" y="1278402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677057" y="-2070818"/>
            <a:ext cx="8069580" cy="4853932"/>
            <a:chOff x="0" y="0"/>
            <a:chExt cx="2125322" cy="1278402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2125322" cy="1278402"/>
            </a:xfrm>
            <a:custGeom>
              <a:avLst/>
              <a:gdLst/>
              <a:ahLst/>
              <a:cxnLst/>
              <a:rect r="r" b="b" t="t" l="l"/>
              <a:pathLst>
                <a:path h="1278402" w="2125322">
                  <a:moveTo>
                    <a:pt x="0" y="0"/>
                  </a:moveTo>
                  <a:lnTo>
                    <a:pt x="2125322" y="0"/>
                  </a:lnTo>
                  <a:lnTo>
                    <a:pt x="2125322" y="1278402"/>
                  </a:lnTo>
                  <a:lnTo>
                    <a:pt x="0" y="1278402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867557" y="-1880318"/>
            <a:ext cx="8069580" cy="4853932"/>
            <a:chOff x="0" y="0"/>
            <a:chExt cx="2125322" cy="1278402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2125322" cy="1278402"/>
            </a:xfrm>
            <a:custGeom>
              <a:avLst/>
              <a:gdLst/>
              <a:ahLst/>
              <a:cxnLst/>
              <a:rect r="r" b="b" t="t" l="l"/>
              <a:pathLst>
                <a:path h="1278402" w="2125322">
                  <a:moveTo>
                    <a:pt x="0" y="0"/>
                  </a:moveTo>
                  <a:lnTo>
                    <a:pt x="2125322" y="0"/>
                  </a:lnTo>
                  <a:lnTo>
                    <a:pt x="2125322" y="1278402"/>
                  </a:lnTo>
                  <a:lnTo>
                    <a:pt x="0" y="1278402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5058057" y="-1689818"/>
            <a:ext cx="8069580" cy="4853932"/>
            <a:chOff x="0" y="0"/>
            <a:chExt cx="2125322" cy="1278402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2125322" cy="1278402"/>
            </a:xfrm>
            <a:custGeom>
              <a:avLst/>
              <a:gdLst/>
              <a:ahLst/>
              <a:cxnLst/>
              <a:rect r="r" b="b" t="t" l="l"/>
              <a:pathLst>
                <a:path h="1278402" w="2125322">
                  <a:moveTo>
                    <a:pt x="0" y="0"/>
                  </a:moveTo>
                  <a:lnTo>
                    <a:pt x="2125322" y="0"/>
                  </a:lnTo>
                  <a:lnTo>
                    <a:pt x="2125322" y="1278402"/>
                  </a:lnTo>
                  <a:lnTo>
                    <a:pt x="0" y="1278402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817677" y="550725"/>
            <a:ext cx="1083600" cy="1083600"/>
          </a:xfrm>
          <a:prstGeom prst="rect">
            <a:avLst/>
          </a:prstGeom>
        </p:spPr>
      </p:pic>
      <p:sp>
        <p:nvSpPr>
          <p:cNvPr name="TextBox 32" id="32"/>
          <p:cNvSpPr txBox="true"/>
          <p:nvPr/>
        </p:nvSpPr>
        <p:spPr>
          <a:xfrm rot="0">
            <a:off x="15274369" y="1889444"/>
            <a:ext cx="2279025" cy="127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"/>
              </a:lnSpc>
            </a:pPr>
            <a:r>
              <a:rPr lang="en-US" sz="752" spc="285">
                <a:solidFill>
                  <a:srgbClr val="FFFFFF"/>
                </a:solidFill>
                <a:latin typeface="HK Grotesk Medium"/>
              </a:rPr>
              <a:t>CAMPUS UNAM JURIQUILLA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867557" y="1694815"/>
            <a:ext cx="3238335" cy="209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4"/>
              </a:lnSpc>
            </a:pPr>
            <a:r>
              <a:rPr lang="en-US" sz="1405" spc="168">
                <a:solidFill>
                  <a:srgbClr val="FFFFFF"/>
                </a:solidFill>
                <a:latin typeface="HK Grotesk Bold Bold"/>
              </a:rPr>
              <a:t>UNIDAD DE ALTA TECNOLOGÍA  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-543300" y="4777707"/>
            <a:ext cx="18288000" cy="10655800"/>
            <a:chOff x="0" y="0"/>
            <a:chExt cx="4816593" cy="2806466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4816592" cy="2806466"/>
            </a:xfrm>
            <a:custGeom>
              <a:avLst/>
              <a:gdLst/>
              <a:ahLst/>
              <a:cxnLst/>
              <a:rect r="r" b="b" t="t" l="l"/>
              <a:pathLst>
                <a:path h="28064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806466"/>
                  </a:lnTo>
                  <a:lnTo>
                    <a:pt x="0" y="2806466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305102" y="3768280"/>
            <a:ext cx="4508372" cy="5451988"/>
            <a:chOff x="0" y="0"/>
            <a:chExt cx="6011162" cy="7269317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0" y="3648626"/>
              <a:ext cx="6011162" cy="3182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FFFFFF"/>
                  </a:solidFill>
                  <a:latin typeface="HK Grotesk Medium Bold"/>
                </a:rPr>
                <a:t>XXXXXXXXXXXXXXXXXXXXXXXXXXXXXXXXXXXXXXXXXXXXXXXXXXXXXXXXXXXXXXXXXXXXXXXXXXXXXXXXXXXXXXXXXXXXXXXXXXXXXXXXXXXXXXXXXXXXXXXXXXXXXXXXXXXXXXXXXXXXXXXXXXXXXXXXXXXXXXXXXXXXXXXXXXXXXXX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EFF4F4"/>
                  </a:solidFill>
                  <a:latin typeface="HK Grotesk Bold"/>
                </a:rPr>
                <a:t>XXXX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1630841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EFF4F4"/>
                  </a:solidFill>
                  <a:latin typeface="HK Grotesk Medium Bold"/>
                </a:rPr>
                <a:t>XXXXX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6889807" y="3768280"/>
            <a:ext cx="4508372" cy="5451988"/>
            <a:chOff x="0" y="0"/>
            <a:chExt cx="6011162" cy="7269317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0" y="3648626"/>
              <a:ext cx="6011162" cy="3182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FFFFFF"/>
                  </a:solidFill>
                  <a:latin typeface="HK Grotesk Medium Bold"/>
                </a:rPr>
                <a:t>XXXXXXXXXXXXXXXXXXXXXXXXXXXXXXXXXXXXXXXXXXXXXXXXXXXXXXXXXXXXXXXXXXXXXXXXXXXXXXXXXXXXXXXXXXXXXXXXXXXXXXXXXXXXXXXXXXXXXXXXXXXXXXXXXXXXXXXXXXXXXXXXXXXXXXXXXXXXXXXXXXXXXXXXXXXXXXX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EFF4F4"/>
                  </a:solidFill>
                  <a:latin typeface="HK Grotesk Bold"/>
                </a:rPr>
                <a:t>XXXX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0" y="1630841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EFF4F4"/>
                  </a:solidFill>
                  <a:latin typeface="HK Grotesk Medium Bold"/>
                </a:rPr>
                <a:t>XXXXX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2392906" y="3768280"/>
            <a:ext cx="4508372" cy="5451988"/>
            <a:chOff x="0" y="0"/>
            <a:chExt cx="6011162" cy="7269317"/>
          </a:xfrm>
        </p:grpSpPr>
        <p:sp>
          <p:nvSpPr>
            <p:cNvPr name="TextBox 48" id="48"/>
            <p:cNvSpPr txBox="true"/>
            <p:nvPr/>
          </p:nvSpPr>
          <p:spPr>
            <a:xfrm rot="0">
              <a:off x="0" y="3648626"/>
              <a:ext cx="6011162" cy="3182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FFFFFF"/>
                  </a:solidFill>
                  <a:latin typeface="HK Grotesk Medium Bold"/>
                </a:rPr>
                <a:t>XXXXXXXXXXXXXXXXXXXXXXXXXXXXXXXXXXXXXXXXXXXXXXXXXXXXXXXXXXXXXXXXXXXXXXXXXXXXXXXXXXXXXXXXXXXXXXXXXXXXXXXXXXXXXXXXXXXXXXXXXXXXXXXXXXXXXXXXXXXXXXXXXXXXXXXXXXXXXXXXXXXXXXXXXXXXXXX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EFF4F4"/>
                  </a:solidFill>
                  <a:latin typeface="HK Grotesk Bold"/>
                </a:rPr>
                <a:t>XXXX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0" y="1630841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EFF4F4"/>
                  </a:solidFill>
                  <a:latin typeface="HK Grotesk Medium Bold"/>
                </a:rPr>
                <a:t>XXXXX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52000"/>
          </a:blip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6336866" y="1496894"/>
            <a:ext cx="646032" cy="646032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028700" y="2864393"/>
            <a:ext cx="16230600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-5400000">
            <a:off x="3548145" y="6147091"/>
            <a:ext cx="5606998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-5400000">
            <a:off x="9132857" y="6147091"/>
            <a:ext cx="5606998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-3559296" y="3558507"/>
            <a:ext cx="18288000" cy="10655800"/>
            <a:chOff x="0" y="0"/>
            <a:chExt cx="4816593" cy="2806466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4816592" cy="2806466"/>
            </a:xfrm>
            <a:custGeom>
              <a:avLst/>
              <a:gdLst/>
              <a:ahLst/>
              <a:cxnLst/>
              <a:rect r="r" b="b" t="t" l="l"/>
              <a:pathLst>
                <a:path h="28064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806466"/>
                  </a:lnTo>
                  <a:lnTo>
                    <a:pt x="0" y="2806466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6889822" y="1662982"/>
            <a:ext cx="18288000" cy="10655800"/>
            <a:chOff x="0" y="0"/>
            <a:chExt cx="4816593" cy="2806466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4816592" cy="2806466"/>
            </a:xfrm>
            <a:custGeom>
              <a:avLst/>
              <a:gdLst/>
              <a:ahLst/>
              <a:cxnLst/>
              <a:rect r="r" b="b" t="t" l="l"/>
              <a:pathLst>
                <a:path h="28064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806466"/>
                  </a:lnTo>
                  <a:lnTo>
                    <a:pt x="0" y="2806466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25424" y="-7373518"/>
            <a:ext cx="18288000" cy="10655800"/>
            <a:chOff x="0" y="0"/>
            <a:chExt cx="4816593" cy="2806466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4816592" cy="2806466"/>
            </a:xfrm>
            <a:custGeom>
              <a:avLst/>
              <a:gdLst/>
              <a:ahLst/>
              <a:cxnLst/>
              <a:rect r="r" b="b" t="t" l="l"/>
              <a:pathLst>
                <a:path h="28064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806466"/>
                  </a:lnTo>
                  <a:lnTo>
                    <a:pt x="0" y="2806466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28700" y="1028700"/>
            <a:ext cx="12868783" cy="2253582"/>
            <a:chOff x="0" y="0"/>
            <a:chExt cx="17158377" cy="3004776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9525"/>
              <a:ext cx="17158377" cy="1470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64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EFF4F4"/>
                  </a:solidFill>
                  <a:latin typeface="HK Grotesk Bold"/>
                </a:rPr>
                <a:t>Próximos semestres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528657"/>
              <a:ext cx="17158377" cy="1464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632"/>
                </a:lnSpc>
              </a:pPr>
              <a:r>
                <a:rPr lang="en-US" sz="2025">
                  <a:solidFill>
                    <a:srgbClr val="FFFFFF"/>
                  </a:solidFill>
                  <a:latin typeface="HK Grotesk Light"/>
                </a:rPr>
                <a:t>¿Qué me hace falta? ¿En qué voy a trabajar los próximos semestres? (Si ya concluí mi investigación y desarrollo, mencionar aquí si se van a publicar, patentar o escalar comercialmente los resultados de mi trabajo).</a:t>
              </a:r>
            </a:p>
            <a:p>
              <a:pPr algn="l" marL="0" indent="0" lvl="0">
                <a:lnSpc>
                  <a:spcPts val="354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486557" y="-2261318"/>
            <a:ext cx="8069580" cy="4853932"/>
            <a:chOff x="0" y="0"/>
            <a:chExt cx="2125322" cy="1278402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2125322" cy="1278402"/>
            </a:xfrm>
            <a:custGeom>
              <a:avLst/>
              <a:gdLst/>
              <a:ahLst/>
              <a:cxnLst/>
              <a:rect r="r" b="b" t="t" l="l"/>
              <a:pathLst>
                <a:path h="1278402" w="2125322">
                  <a:moveTo>
                    <a:pt x="0" y="0"/>
                  </a:moveTo>
                  <a:lnTo>
                    <a:pt x="2125322" y="0"/>
                  </a:lnTo>
                  <a:lnTo>
                    <a:pt x="2125322" y="1278402"/>
                  </a:lnTo>
                  <a:lnTo>
                    <a:pt x="0" y="1278402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677057" y="-2070818"/>
            <a:ext cx="8069580" cy="4853932"/>
            <a:chOff x="0" y="0"/>
            <a:chExt cx="2125322" cy="1278402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2125322" cy="1278402"/>
            </a:xfrm>
            <a:custGeom>
              <a:avLst/>
              <a:gdLst/>
              <a:ahLst/>
              <a:cxnLst/>
              <a:rect r="r" b="b" t="t" l="l"/>
              <a:pathLst>
                <a:path h="1278402" w="2125322">
                  <a:moveTo>
                    <a:pt x="0" y="0"/>
                  </a:moveTo>
                  <a:lnTo>
                    <a:pt x="2125322" y="0"/>
                  </a:lnTo>
                  <a:lnTo>
                    <a:pt x="2125322" y="1278402"/>
                  </a:lnTo>
                  <a:lnTo>
                    <a:pt x="0" y="1278402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867557" y="-1880318"/>
            <a:ext cx="8069580" cy="4853932"/>
            <a:chOff x="0" y="0"/>
            <a:chExt cx="2125322" cy="1278402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2125322" cy="1278402"/>
            </a:xfrm>
            <a:custGeom>
              <a:avLst/>
              <a:gdLst/>
              <a:ahLst/>
              <a:cxnLst/>
              <a:rect r="r" b="b" t="t" l="l"/>
              <a:pathLst>
                <a:path h="1278402" w="2125322">
                  <a:moveTo>
                    <a:pt x="0" y="0"/>
                  </a:moveTo>
                  <a:lnTo>
                    <a:pt x="2125322" y="0"/>
                  </a:lnTo>
                  <a:lnTo>
                    <a:pt x="2125322" y="1278402"/>
                  </a:lnTo>
                  <a:lnTo>
                    <a:pt x="0" y="1278402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5058057" y="-1689818"/>
            <a:ext cx="8069580" cy="4853932"/>
            <a:chOff x="0" y="0"/>
            <a:chExt cx="2125322" cy="1278402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2125322" cy="1278402"/>
            </a:xfrm>
            <a:custGeom>
              <a:avLst/>
              <a:gdLst/>
              <a:ahLst/>
              <a:cxnLst/>
              <a:rect r="r" b="b" t="t" l="l"/>
              <a:pathLst>
                <a:path h="1278402" w="2125322">
                  <a:moveTo>
                    <a:pt x="0" y="0"/>
                  </a:moveTo>
                  <a:lnTo>
                    <a:pt x="2125322" y="0"/>
                  </a:lnTo>
                  <a:lnTo>
                    <a:pt x="2125322" y="1278402"/>
                  </a:lnTo>
                  <a:lnTo>
                    <a:pt x="0" y="1278402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817677" y="550725"/>
            <a:ext cx="1083600" cy="1083600"/>
          </a:xfrm>
          <a:prstGeom prst="rect">
            <a:avLst/>
          </a:prstGeom>
        </p:spPr>
      </p:pic>
      <p:sp>
        <p:nvSpPr>
          <p:cNvPr name="TextBox 32" id="32"/>
          <p:cNvSpPr txBox="true"/>
          <p:nvPr/>
        </p:nvSpPr>
        <p:spPr>
          <a:xfrm rot="0">
            <a:off x="15274369" y="1889444"/>
            <a:ext cx="2279025" cy="127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"/>
              </a:lnSpc>
            </a:pPr>
            <a:r>
              <a:rPr lang="en-US" sz="752" spc="285">
                <a:solidFill>
                  <a:srgbClr val="FFFFFF"/>
                </a:solidFill>
                <a:latin typeface="HK Grotesk Medium"/>
              </a:rPr>
              <a:t>CAMPUS UNAM JURIQUILLA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867557" y="1694815"/>
            <a:ext cx="3238335" cy="209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4"/>
              </a:lnSpc>
            </a:pPr>
            <a:r>
              <a:rPr lang="en-US" sz="1405" spc="168">
                <a:solidFill>
                  <a:srgbClr val="FFFFFF"/>
                </a:solidFill>
                <a:latin typeface="HK Grotesk Bold Bold"/>
              </a:rPr>
              <a:t>UNIDAD DE ALTA TECNOLOGÍA  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-543300" y="4777707"/>
            <a:ext cx="18288000" cy="10655800"/>
            <a:chOff x="0" y="0"/>
            <a:chExt cx="4816593" cy="2806466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4816592" cy="2806466"/>
            </a:xfrm>
            <a:custGeom>
              <a:avLst/>
              <a:gdLst/>
              <a:ahLst/>
              <a:cxnLst/>
              <a:rect r="r" b="b" t="t" l="l"/>
              <a:pathLst>
                <a:path h="28064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806466"/>
                  </a:lnTo>
                  <a:lnTo>
                    <a:pt x="0" y="2806466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305102" y="3768280"/>
            <a:ext cx="4508372" cy="5451988"/>
            <a:chOff x="0" y="0"/>
            <a:chExt cx="6011162" cy="7269317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0" y="3648626"/>
              <a:ext cx="6011162" cy="3182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FFFFFF"/>
                  </a:solidFill>
                  <a:latin typeface="HK Grotesk Medium Bold"/>
                </a:rPr>
                <a:t>XXXXXXXXXXXXXXXXXXXXXXXXXXXXXXXXXXXXXXXXXXXXXXXXXXXXXXXXXXXXXXXXXXXXXXXXXXXXXXXXXXXXXXXXXXXXXXXXXXXXXXXXXXXXXXXXXXXXXXXXXXXXXXXXXXXXXXXXXXXXXXXXXXXXXXXXXXXXXXXXXXXXXXXXXXXXXXX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EFF4F4"/>
                  </a:solidFill>
                  <a:latin typeface="HK Grotesk Bold"/>
                </a:rPr>
                <a:t>XXXX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1630841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EFF4F4"/>
                  </a:solidFill>
                  <a:latin typeface="HK Grotesk Medium Bold"/>
                </a:rPr>
                <a:t>XXXXX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6889807" y="3768280"/>
            <a:ext cx="4508372" cy="5451988"/>
            <a:chOff x="0" y="0"/>
            <a:chExt cx="6011162" cy="7269317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0" y="3648626"/>
              <a:ext cx="6011162" cy="3182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FFFFFF"/>
                  </a:solidFill>
                  <a:latin typeface="HK Grotesk Medium Bold"/>
                </a:rPr>
                <a:t>XXXXXXXXXXXXXXXXXXXXXXXXXXXXXXXXXXXXXXXXXXXXXXXXXXXXXXXXXXXXXXXXXXXXXXXXXXXXXXXXXXXXXXXXXXXXXXXXXXXXXXXXXXXXXXXXXXXXXXXXXXXXXXXXXXXXXXXXXXXXXXXXXXXXXXXXXXXXXXXXXXXXXXXXXXXXXXX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EFF4F4"/>
                  </a:solidFill>
                  <a:latin typeface="HK Grotesk Bold"/>
                </a:rPr>
                <a:t>XXXX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0" y="1630841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EFF4F4"/>
                  </a:solidFill>
                  <a:latin typeface="HK Grotesk Medium Bold"/>
                </a:rPr>
                <a:t>XXXXX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2392906" y="3768280"/>
            <a:ext cx="4508372" cy="5451988"/>
            <a:chOff x="0" y="0"/>
            <a:chExt cx="6011162" cy="7269317"/>
          </a:xfrm>
        </p:grpSpPr>
        <p:sp>
          <p:nvSpPr>
            <p:cNvPr name="TextBox 48" id="48"/>
            <p:cNvSpPr txBox="true"/>
            <p:nvPr/>
          </p:nvSpPr>
          <p:spPr>
            <a:xfrm rot="0">
              <a:off x="0" y="3648626"/>
              <a:ext cx="6011162" cy="3182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FFFFFF"/>
                  </a:solidFill>
                  <a:latin typeface="HK Grotesk Medium Bold"/>
                </a:rPr>
                <a:t>XXXXXXXXXXXXXXXXXXXXXXXXXXXXXXXXXXXXXXXXXXXXXXXXXXXXXXXXXXXXXXXXXXXXXXXXXXXXXXXXXXXXXXXXXXXXXXXXXXXXXXXXXXXXXXXXXXXXXXXXXXXXXXXXXXXXXXXXXXXXXXXXXXXXXXXXXXXXXXXXXXXXXXXXXXXXXXX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EFF4F4"/>
                  </a:solidFill>
                  <a:latin typeface="HK Grotesk Bold"/>
                </a:rPr>
                <a:t>XXXX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0" y="1630841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EFF4F4"/>
                  </a:solidFill>
                  <a:latin typeface="HK Grotesk Medium Bold"/>
                </a:rPr>
                <a:t>XXXXX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52000"/>
          </a:blip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6336866" y="1496894"/>
            <a:ext cx="646032" cy="646032"/>
          </a:xfrm>
          <a:prstGeom prst="rect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1028700" y="2864393"/>
            <a:ext cx="16230600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-5400000">
            <a:off x="3548145" y="6147091"/>
            <a:ext cx="5606998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-5400000">
            <a:off x="9132857" y="6147091"/>
            <a:ext cx="5606998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-3559296" y="3558507"/>
            <a:ext cx="18288000" cy="10655800"/>
            <a:chOff x="0" y="0"/>
            <a:chExt cx="4816593" cy="2806466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4816592" cy="2806466"/>
            </a:xfrm>
            <a:custGeom>
              <a:avLst/>
              <a:gdLst/>
              <a:ahLst/>
              <a:cxnLst/>
              <a:rect r="r" b="b" t="t" l="l"/>
              <a:pathLst>
                <a:path h="28064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806466"/>
                  </a:lnTo>
                  <a:lnTo>
                    <a:pt x="0" y="2806466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6889822" y="1662982"/>
            <a:ext cx="18288000" cy="10655800"/>
            <a:chOff x="0" y="0"/>
            <a:chExt cx="4816593" cy="2806466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4816592" cy="2806466"/>
            </a:xfrm>
            <a:custGeom>
              <a:avLst/>
              <a:gdLst/>
              <a:ahLst/>
              <a:cxnLst/>
              <a:rect r="r" b="b" t="t" l="l"/>
              <a:pathLst>
                <a:path h="28064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806466"/>
                  </a:lnTo>
                  <a:lnTo>
                    <a:pt x="0" y="2806466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25424" y="-7373518"/>
            <a:ext cx="18288000" cy="10655800"/>
            <a:chOff x="0" y="0"/>
            <a:chExt cx="4816593" cy="2806466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4816592" cy="2806466"/>
            </a:xfrm>
            <a:custGeom>
              <a:avLst/>
              <a:gdLst/>
              <a:ahLst/>
              <a:cxnLst/>
              <a:rect r="r" b="b" t="t" l="l"/>
              <a:pathLst>
                <a:path h="28064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806466"/>
                  </a:lnTo>
                  <a:lnTo>
                    <a:pt x="0" y="2806466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28700" y="1028700"/>
            <a:ext cx="12868783" cy="2253582"/>
            <a:chOff x="0" y="0"/>
            <a:chExt cx="17158377" cy="3004776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9525"/>
              <a:ext cx="17158377" cy="1470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64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EFF4F4"/>
                  </a:solidFill>
                  <a:latin typeface="HK Grotesk Bold"/>
                </a:rPr>
                <a:t>Próximos semestres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1528657"/>
              <a:ext cx="17158377" cy="1464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632"/>
                </a:lnSpc>
              </a:pPr>
              <a:r>
                <a:rPr lang="en-US" sz="2025">
                  <a:solidFill>
                    <a:srgbClr val="FFFFFF"/>
                  </a:solidFill>
                  <a:latin typeface="HK Grotesk Light"/>
                </a:rPr>
                <a:t>¿Qué me hace falta? ¿En qué voy a trabajar los próximos semestres? (Si ya concluí mi investigación y desarrollo, mencionar aquí si se van a publicar, patentar o escalar comercialmente los resultados de mi trabajo).</a:t>
              </a:r>
            </a:p>
            <a:p>
              <a:pPr algn="l" marL="0" indent="0" lvl="0">
                <a:lnSpc>
                  <a:spcPts val="354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486557" y="-2261318"/>
            <a:ext cx="8069580" cy="4853932"/>
            <a:chOff x="0" y="0"/>
            <a:chExt cx="2125322" cy="1278402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2125322" cy="1278402"/>
            </a:xfrm>
            <a:custGeom>
              <a:avLst/>
              <a:gdLst/>
              <a:ahLst/>
              <a:cxnLst/>
              <a:rect r="r" b="b" t="t" l="l"/>
              <a:pathLst>
                <a:path h="1278402" w="2125322">
                  <a:moveTo>
                    <a:pt x="0" y="0"/>
                  </a:moveTo>
                  <a:lnTo>
                    <a:pt x="2125322" y="0"/>
                  </a:lnTo>
                  <a:lnTo>
                    <a:pt x="2125322" y="1278402"/>
                  </a:lnTo>
                  <a:lnTo>
                    <a:pt x="0" y="1278402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677057" y="-2070818"/>
            <a:ext cx="8069580" cy="4853932"/>
            <a:chOff x="0" y="0"/>
            <a:chExt cx="2125322" cy="1278402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2125322" cy="1278402"/>
            </a:xfrm>
            <a:custGeom>
              <a:avLst/>
              <a:gdLst/>
              <a:ahLst/>
              <a:cxnLst/>
              <a:rect r="r" b="b" t="t" l="l"/>
              <a:pathLst>
                <a:path h="1278402" w="2125322">
                  <a:moveTo>
                    <a:pt x="0" y="0"/>
                  </a:moveTo>
                  <a:lnTo>
                    <a:pt x="2125322" y="0"/>
                  </a:lnTo>
                  <a:lnTo>
                    <a:pt x="2125322" y="1278402"/>
                  </a:lnTo>
                  <a:lnTo>
                    <a:pt x="0" y="1278402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867557" y="-1880318"/>
            <a:ext cx="8069580" cy="4853932"/>
            <a:chOff x="0" y="0"/>
            <a:chExt cx="2125322" cy="1278402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2125322" cy="1278402"/>
            </a:xfrm>
            <a:custGeom>
              <a:avLst/>
              <a:gdLst/>
              <a:ahLst/>
              <a:cxnLst/>
              <a:rect r="r" b="b" t="t" l="l"/>
              <a:pathLst>
                <a:path h="1278402" w="2125322">
                  <a:moveTo>
                    <a:pt x="0" y="0"/>
                  </a:moveTo>
                  <a:lnTo>
                    <a:pt x="2125322" y="0"/>
                  </a:lnTo>
                  <a:lnTo>
                    <a:pt x="2125322" y="1278402"/>
                  </a:lnTo>
                  <a:lnTo>
                    <a:pt x="0" y="1278402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5058057" y="-1689818"/>
            <a:ext cx="8069580" cy="4853932"/>
            <a:chOff x="0" y="0"/>
            <a:chExt cx="2125322" cy="1278402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2125322" cy="1278402"/>
            </a:xfrm>
            <a:custGeom>
              <a:avLst/>
              <a:gdLst/>
              <a:ahLst/>
              <a:cxnLst/>
              <a:rect r="r" b="b" t="t" l="l"/>
              <a:pathLst>
                <a:path h="1278402" w="2125322">
                  <a:moveTo>
                    <a:pt x="0" y="0"/>
                  </a:moveTo>
                  <a:lnTo>
                    <a:pt x="2125322" y="0"/>
                  </a:lnTo>
                  <a:lnTo>
                    <a:pt x="2125322" y="1278402"/>
                  </a:lnTo>
                  <a:lnTo>
                    <a:pt x="0" y="1278402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817677" y="550725"/>
            <a:ext cx="1083600" cy="1083600"/>
          </a:xfrm>
          <a:prstGeom prst="rect">
            <a:avLst/>
          </a:prstGeom>
        </p:spPr>
      </p:pic>
      <p:sp>
        <p:nvSpPr>
          <p:cNvPr name="TextBox 32" id="32"/>
          <p:cNvSpPr txBox="true"/>
          <p:nvPr/>
        </p:nvSpPr>
        <p:spPr>
          <a:xfrm rot="0">
            <a:off x="15274369" y="1889444"/>
            <a:ext cx="2279025" cy="127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"/>
              </a:lnSpc>
            </a:pPr>
            <a:r>
              <a:rPr lang="en-US" sz="752" spc="285">
                <a:solidFill>
                  <a:srgbClr val="FFFFFF"/>
                </a:solidFill>
                <a:latin typeface="HK Grotesk Medium"/>
              </a:rPr>
              <a:t>CAMPUS UNAM JURIQUILLA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867557" y="1694815"/>
            <a:ext cx="3238335" cy="209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4"/>
              </a:lnSpc>
            </a:pPr>
            <a:r>
              <a:rPr lang="en-US" sz="1405" spc="168">
                <a:solidFill>
                  <a:srgbClr val="FFFFFF"/>
                </a:solidFill>
                <a:latin typeface="HK Grotesk Bold Bold"/>
              </a:rPr>
              <a:t>UNIDAD DE ALTA TECNOLOGÍA  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-543300" y="4777707"/>
            <a:ext cx="18288000" cy="10655800"/>
            <a:chOff x="0" y="0"/>
            <a:chExt cx="4816593" cy="2806466"/>
          </a:xfrm>
        </p:grpSpPr>
        <p:sp>
          <p:nvSpPr>
            <p:cNvPr name="Freeform 35" id="35"/>
            <p:cNvSpPr/>
            <p:nvPr/>
          </p:nvSpPr>
          <p:spPr>
            <a:xfrm>
              <a:off x="0" y="0"/>
              <a:ext cx="4816592" cy="2806466"/>
            </a:xfrm>
            <a:custGeom>
              <a:avLst/>
              <a:gdLst/>
              <a:ahLst/>
              <a:cxnLst/>
              <a:rect r="r" b="b" t="t" l="l"/>
              <a:pathLst>
                <a:path h="280646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806466"/>
                  </a:lnTo>
                  <a:lnTo>
                    <a:pt x="0" y="2806466"/>
                  </a:lnTo>
                  <a:close/>
                </a:path>
              </a:pathLst>
            </a:custGeom>
            <a:solidFill>
              <a:srgbClr val="192327">
                <a:alpha val="51765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305102" y="3768280"/>
            <a:ext cx="4508372" cy="5451988"/>
            <a:chOff x="0" y="0"/>
            <a:chExt cx="6011162" cy="7269317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0" y="3648626"/>
              <a:ext cx="6011162" cy="3182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FFFFFF"/>
                  </a:solidFill>
                  <a:latin typeface="HK Grotesk Medium Bold"/>
                </a:rPr>
                <a:t>XXXXXXXXXXXXXXXXXXXXXXXXXXXXXXXXXXXXXXXXXXXXXXXXXXXXXXXXXXXXXXXXXXXXXXXXXXXXXXXXXXXXXXXXXXXXXXXXXXXXXXXXXXXXXXXXXXXXXXXXXXXXXXXXXXXXXXXXXXXXXXXXXXXXXXXXXXXXXXXXXXXXXXXXXXXXXXX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EFF4F4"/>
                  </a:solidFill>
                  <a:latin typeface="HK Grotesk Bold"/>
                </a:rPr>
                <a:t>XXXX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1630841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EFF4F4"/>
                  </a:solidFill>
                  <a:latin typeface="HK Grotesk Medium Bold"/>
                </a:rPr>
                <a:t>XXXXX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6889807" y="3768280"/>
            <a:ext cx="4508372" cy="5451988"/>
            <a:chOff x="0" y="0"/>
            <a:chExt cx="6011162" cy="7269317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0" y="3648626"/>
              <a:ext cx="6011162" cy="3182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FFFFFF"/>
                  </a:solidFill>
                  <a:latin typeface="HK Grotesk Medium Bold"/>
                </a:rPr>
                <a:t>XXXXXXXXXXXXXXXXXXXXXXXXXXXXXXXXXXXXXXXXXXXXXXXXXXXXXXXXXXXXXXXXXXXXXXXXXXXXXXXXXXXXXXXXXXXXXXXXXXXXXXXXXXXXXXXXXXXXXXXXXXXXXXXXXXXXXXXXXXXXXXXXXXXXXXXXXXXXXXXXXXXXXXXXXXXXXXX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EFF4F4"/>
                  </a:solidFill>
                  <a:latin typeface="HK Grotesk Bold"/>
                </a:rPr>
                <a:t>XXXX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0" y="1630841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EFF4F4"/>
                  </a:solidFill>
                  <a:latin typeface="HK Grotesk Medium Bold"/>
                </a:rPr>
                <a:t>XXXXX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12392906" y="3768280"/>
            <a:ext cx="4508372" cy="5451988"/>
            <a:chOff x="0" y="0"/>
            <a:chExt cx="6011162" cy="7269317"/>
          </a:xfrm>
        </p:grpSpPr>
        <p:sp>
          <p:nvSpPr>
            <p:cNvPr name="TextBox 48" id="48"/>
            <p:cNvSpPr txBox="true"/>
            <p:nvPr/>
          </p:nvSpPr>
          <p:spPr>
            <a:xfrm rot="0">
              <a:off x="0" y="3648626"/>
              <a:ext cx="6011162" cy="3182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FFFFFF"/>
                  </a:solidFill>
                  <a:latin typeface="HK Grotesk Medium Bold"/>
                </a:rPr>
                <a:t>XXXXXXXXXXXXXXXXXXXXXXXXXXXXXXXXXXXXXXXXXXXXXXXXXXXXXXXXXXXXXXXXXXXXXXXXXXXXXXXXXXXXXXXXXXXXXXXXXXXXXXXXXXXXXXXXXXXXXXXXXXXXXXXXXXXXXXXXXXXXXXXXXXXXXXXXXXXXXXXXXXXXXXXXXXXXXXX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49" id="49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EFF4F4"/>
                  </a:solidFill>
                  <a:latin typeface="HK Grotesk Bold"/>
                </a:rPr>
                <a:t>XXXX</a:t>
              </a:r>
            </a:p>
          </p:txBody>
        </p:sp>
        <p:sp>
          <p:nvSpPr>
            <p:cNvPr name="TextBox 50" id="50"/>
            <p:cNvSpPr txBox="true"/>
            <p:nvPr/>
          </p:nvSpPr>
          <p:spPr>
            <a:xfrm rot="0">
              <a:off x="0" y="1630841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EFF4F4"/>
                  </a:solidFill>
                  <a:latin typeface="HK Grotesk Medium Bold"/>
                </a:rPr>
                <a:t>XXXXX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7142" r="0" b="71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28700" y="7430399"/>
            <a:ext cx="16230600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019524" y="-4734433"/>
            <a:ext cx="10361292" cy="10361292"/>
            <a:chOff x="0" y="0"/>
            <a:chExt cx="1708150" cy="170815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92327">
                <a:alpha val="49804"/>
              </a:srgbClr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256809" y="578210"/>
            <a:ext cx="3429896" cy="3807425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463677" y="6525408"/>
            <a:ext cx="7549755" cy="1771883"/>
            <a:chOff x="0" y="0"/>
            <a:chExt cx="10066340" cy="2362511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9525"/>
              <a:ext cx="10066340" cy="1609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523"/>
                </a:lnSpc>
              </a:pPr>
              <a:r>
                <a:rPr lang="en-US" sz="7936">
                  <a:solidFill>
                    <a:srgbClr val="192327">
                      <a:alpha val="62745"/>
                    </a:srgbClr>
                  </a:solidFill>
                  <a:latin typeface="HK Grotesk Bold"/>
                </a:rPr>
                <a:t>¡Muchas gracias!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932393"/>
              <a:ext cx="10066340" cy="4301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73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84048" y="6441522"/>
            <a:ext cx="7549755" cy="1771883"/>
            <a:chOff x="0" y="0"/>
            <a:chExt cx="10066340" cy="2362511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9525"/>
              <a:ext cx="10066340" cy="1609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523"/>
                </a:lnSpc>
              </a:pPr>
              <a:r>
                <a:rPr lang="en-US" sz="7936">
                  <a:solidFill>
                    <a:srgbClr val="192327"/>
                  </a:solidFill>
                  <a:latin typeface="HK Grotesk Bold"/>
                </a:rPr>
                <a:t>¡Muchas gracias!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932393"/>
              <a:ext cx="10066340" cy="4301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73"/>
                </a:lnSpc>
              </a:pP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3305283" y="5337914"/>
            <a:ext cx="7230991" cy="0"/>
          </a:xfrm>
          <a:prstGeom prst="line">
            <a:avLst/>
          </a:prstGeom>
          <a:ln cap="rnd" w="9525">
            <a:solidFill>
              <a:srgbClr val="28347F">
                <a:alpha val="29804"/>
              </a:srgbClr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74566" t="0" r="0" b="0"/>
          <a:stretch>
            <a:fillRect/>
          </a:stretch>
        </p:blipFill>
        <p:spPr>
          <a:xfrm flipH="false" flipV="false" rot="0">
            <a:off x="14458689" y="7520589"/>
            <a:ext cx="2800611" cy="147741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77014" b="0"/>
          <a:stretch>
            <a:fillRect/>
          </a:stretch>
        </p:blipFill>
        <p:spPr>
          <a:xfrm flipH="false" flipV="false" rot="0">
            <a:off x="11305054" y="7520589"/>
            <a:ext cx="2294278" cy="133921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36314" t="0" r="36518" b="0"/>
          <a:stretch>
            <a:fillRect/>
          </a:stretch>
        </p:blipFill>
        <p:spPr>
          <a:xfrm flipH="false" flipV="false" rot="0">
            <a:off x="7850864" y="7457332"/>
            <a:ext cx="2839809" cy="140247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63525" y="5342676"/>
            <a:ext cx="2360949" cy="166151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51684" y="5342676"/>
            <a:ext cx="1702632" cy="170263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4889994" y="5342676"/>
            <a:ext cx="1702632" cy="170263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5935304" y="2173968"/>
            <a:ext cx="1961424" cy="1961424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493776" y="2042648"/>
            <a:ext cx="5243646" cy="3016109"/>
            <a:chOff x="0" y="0"/>
            <a:chExt cx="6991528" cy="402147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9525"/>
              <a:ext cx="6991528" cy="28793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8520"/>
                </a:lnSpc>
              </a:pPr>
              <a:r>
                <a:rPr lang="en-US" sz="7100">
                  <a:solidFill>
                    <a:srgbClr val="28347F"/>
                  </a:solidFill>
                  <a:latin typeface="HK Grotesk Bold"/>
                </a:rPr>
                <a:t>Redes Sociales UAT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3463780"/>
              <a:ext cx="6991528" cy="5208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152"/>
                </a:lnSpc>
              </a:pPr>
              <a:r>
                <a:rPr lang="en-US" sz="2424">
                  <a:solidFill>
                    <a:srgbClr val="000000"/>
                  </a:solidFill>
                  <a:latin typeface="HK Grotesk Medium"/>
                </a:rPr>
                <a:t> ¡Síguenos en nuestras redes!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0332" y="962025"/>
            <a:ext cx="17917668" cy="8379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 Bold"/>
              </a:rPr>
              <a:t>Nota.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Ustedes pueden agregar o retirar los slides que consideren necesarios dependiendo del material siempre y cuando se reporten las secciones establecidas en el formato.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Abstract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Objetivo General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Objetivos Específicos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Hipótesis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Definición del problema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Estado del arte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Avance semestral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Resultados (parciales o globales)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Trabajo próximo semestre.</a:t>
            </a:r>
          </a:p>
          <a:p>
            <a:pPr>
              <a:lnSpc>
                <a:spcPts val="4759"/>
              </a:lnSpc>
            </a:p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Se puede incluir material videográfico y/o fotográfico.</a:t>
            </a:r>
          </a:p>
          <a:p>
            <a:pPr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624" b="0"/>
          <a:stretch>
            <a:fillRect/>
          </a:stretch>
        </p:blipFill>
        <p:spPr>
          <a:xfrm flipH="false" flipV="false" rot="0">
            <a:off x="-3575783" y="8029004"/>
            <a:ext cx="25439566" cy="4515991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28700" y="3201382"/>
            <a:ext cx="16230600" cy="0"/>
          </a:xfrm>
          <a:prstGeom prst="line">
            <a:avLst/>
          </a:prstGeom>
          <a:ln cap="flat" w="9525">
            <a:solidFill>
              <a:srgbClr val="BDC2C5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525606" y="598766"/>
            <a:ext cx="1083600" cy="10836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4982298" y="1934287"/>
            <a:ext cx="2279025" cy="133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"/>
              </a:lnSpc>
            </a:pPr>
            <a:r>
              <a:rPr lang="en-US" sz="752" spc="285">
                <a:solidFill>
                  <a:srgbClr val="000000"/>
                </a:solidFill>
                <a:latin typeface="HK Grotesk Medium"/>
              </a:rPr>
              <a:t>CAMPUS UNAM JURIQUILLA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575487" y="1741403"/>
            <a:ext cx="3238335" cy="211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4"/>
              </a:lnSpc>
            </a:pPr>
            <a:r>
              <a:rPr lang="en-US" sz="1405" spc="168">
                <a:solidFill>
                  <a:srgbClr val="000000"/>
                </a:solidFill>
                <a:latin typeface="HK Grotesk Bold Bold"/>
              </a:rPr>
              <a:t>UNIDAD DE ALTA TECNOLOGÍA  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1030723" y="3067045"/>
            <a:ext cx="16230600" cy="0"/>
          </a:xfrm>
          <a:prstGeom prst="line">
            <a:avLst/>
          </a:prstGeom>
          <a:ln cap="flat" w="9525">
            <a:solidFill>
              <a:srgbClr val="BDC2C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563624" y="2600070"/>
            <a:ext cx="8890288" cy="1610962"/>
            <a:chOff x="0" y="0"/>
            <a:chExt cx="11853717" cy="214794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9525"/>
              <a:ext cx="11853717" cy="1470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64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28347F"/>
                  </a:solidFill>
                  <a:latin typeface="HK Grotesk Bold"/>
                </a:rPr>
                <a:t>ABSTRACT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557232"/>
              <a:ext cx="11853717" cy="5792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42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868042" y="3870037"/>
            <a:ext cx="13199364" cy="3579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302249" cy="10287000"/>
            <a:chOff x="0" y="0"/>
            <a:chExt cx="2808415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808415" cy="3479800"/>
            </a:xfrm>
            <a:custGeom>
              <a:avLst/>
              <a:gdLst/>
              <a:ahLst/>
              <a:cxnLst/>
              <a:rect r="r" b="b" t="t" l="l"/>
              <a:pathLst>
                <a:path h="3479800" w="2808415">
                  <a:moveTo>
                    <a:pt x="0" y="0"/>
                  </a:moveTo>
                  <a:lnTo>
                    <a:pt x="2808415" y="0"/>
                  </a:lnTo>
                  <a:lnTo>
                    <a:pt x="2808415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8302249" cy="10287000"/>
            <a:chOff x="0" y="0"/>
            <a:chExt cx="11069666" cy="137160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>
              <a:alphaModFix amt="53000"/>
            </a:blip>
            <a:srcRect l="26756" t="0" r="19472" b="0"/>
            <a:stretch>
              <a:fillRect/>
            </a:stretch>
          </p:blipFill>
          <p:spPr>
            <a:xfrm>
              <a:off x="0" y="0"/>
              <a:ext cx="11069666" cy="137160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-264686" y="-325755"/>
            <a:ext cx="9109207" cy="10938510"/>
            <a:chOff x="0" y="0"/>
            <a:chExt cx="2399133" cy="2880924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399133" cy="2880924"/>
            </a:xfrm>
            <a:custGeom>
              <a:avLst/>
              <a:gdLst/>
              <a:ahLst/>
              <a:cxnLst/>
              <a:rect r="r" b="b" t="t" l="l"/>
              <a:pathLst>
                <a:path h="2880924" w="2399133">
                  <a:moveTo>
                    <a:pt x="0" y="0"/>
                  </a:moveTo>
                  <a:lnTo>
                    <a:pt x="2399133" y="0"/>
                  </a:lnTo>
                  <a:lnTo>
                    <a:pt x="2399133" y="2880924"/>
                  </a:lnTo>
                  <a:lnTo>
                    <a:pt x="0" y="2880924"/>
                  </a:lnTo>
                  <a:close/>
                </a:path>
              </a:pathLst>
            </a:custGeom>
            <a:solidFill>
              <a:srgbClr val="192327">
                <a:alpha val="58824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482077" y="8425010"/>
            <a:ext cx="1083600" cy="10836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5400000">
            <a:off x="8547961" y="1081812"/>
            <a:ext cx="849785" cy="743562"/>
            <a:chOff x="0" y="0"/>
            <a:chExt cx="812800" cy="7112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92966" y="1102559"/>
            <a:ext cx="702068" cy="702068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 rot="5400000">
            <a:off x="8547961" y="3734888"/>
            <a:ext cx="849785" cy="743562"/>
            <a:chOff x="0" y="0"/>
            <a:chExt cx="812800" cy="71120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44521" y="3813928"/>
            <a:ext cx="598959" cy="585482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 rot="5400000">
            <a:off x="8547961" y="6611899"/>
            <a:ext cx="849785" cy="743562"/>
            <a:chOff x="0" y="0"/>
            <a:chExt cx="812800" cy="711200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844521" y="6647433"/>
            <a:ext cx="672495" cy="672495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0">
            <a:off x="9700023" y="1129018"/>
            <a:ext cx="7559277" cy="1877272"/>
            <a:chOff x="0" y="0"/>
            <a:chExt cx="10079035" cy="2503029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878487"/>
              <a:ext cx="10079035" cy="1587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52"/>
                </a:lnSpc>
              </a:pPr>
              <a:r>
                <a:rPr lang="en-US" sz="2424">
                  <a:solidFill>
                    <a:srgbClr val="000000"/>
                  </a:solidFill>
                  <a:latin typeface="HK Grotesk Light"/>
                </a:rPr>
                <a:t>Aplica animaciones de página y transiciones a tu presentación de Canva para enfatizar ideas y hacerlas incluso más inolvidables.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-38100"/>
              <a:ext cx="10079035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Objetivo General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700023" y="3872218"/>
            <a:ext cx="7559277" cy="1817382"/>
            <a:chOff x="0" y="0"/>
            <a:chExt cx="10079035" cy="2423176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798634"/>
              <a:ext cx="10079035" cy="1587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52"/>
                </a:lnSpc>
              </a:pPr>
              <a:r>
                <a:rPr lang="en-US" sz="2424">
                  <a:solidFill>
                    <a:srgbClr val="000000"/>
                  </a:solidFill>
                  <a:latin typeface="HK Grotesk Light"/>
                </a:rPr>
                <a:t>Encuentra la magia y la diversión de usar las presentaciones de Canva; presiona C para confeti, D para redoble de tambores y O para burbujas.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-38100"/>
              <a:ext cx="10079035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Objetivos Específicos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700023" y="6724848"/>
            <a:ext cx="7559277" cy="1909259"/>
            <a:chOff x="0" y="0"/>
            <a:chExt cx="10079035" cy="2545679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-38100"/>
              <a:ext cx="10079035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Bold Bold"/>
                </a:rPr>
                <a:t>Hipótesis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921137"/>
              <a:ext cx="10079035" cy="15877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52"/>
                </a:lnSpc>
                <a:spcBef>
                  <a:spcPct val="0"/>
                </a:spcBef>
              </a:pPr>
              <a:r>
                <a:rPr lang="en-US" sz="2424">
                  <a:solidFill>
                    <a:srgbClr val="000000"/>
                  </a:solidFill>
                  <a:latin typeface="HK Grotesk Light"/>
                </a:rPr>
                <a:t>Colabora en tiempo real con tus compañeros de equipo. Comparte las tareas y trabaja en simultáneo para crear una presentación poderosa.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2938769" y="9763729"/>
            <a:ext cx="2279025" cy="127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"/>
              </a:lnSpc>
            </a:pPr>
            <a:r>
              <a:rPr lang="en-US" sz="752" spc="285">
                <a:solidFill>
                  <a:srgbClr val="FFFFFF"/>
                </a:solidFill>
                <a:latin typeface="HK Grotesk Medium"/>
              </a:rPr>
              <a:t>CAMPUS UNAM JURIQUILLA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531957" y="9569100"/>
            <a:ext cx="3238335" cy="209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4"/>
              </a:lnSpc>
            </a:pPr>
            <a:r>
              <a:rPr lang="en-US" sz="1405" spc="168">
                <a:solidFill>
                  <a:srgbClr val="FFFFFF"/>
                </a:solidFill>
                <a:latin typeface="HK Grotesk Bold Bold"/>
              </a:rPr>
              <a:t>UNIDAD DE ALTA TECNOLOGÍA  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3031236" y="5143500"/>
            <a:ext cx="6077971" cy="10938510"/>
            <a:chOff x="0" y="0"/>
            <a:chExt cx="1600783" cy="2880924"/>
          </a:xfrm>
        </p:grpSpPr>
        <p:sp>
          <p:nvSpPr>
            <p:cNvPr name="Freeform 34" id="34"/>
            <p:cNvSpPr/>
            <p:nvPr/>
          </p:nvSpPr>
          <p:spPr>
            <a:xfrm>
              <a:off x="0" y="0"/>
              <a:ext cx="1600783" cy="2880924"/>
            </a:xfrm>
            <a:custGeom>
              <a:avLst/>
              <a:gdLst/>
              <a:ahLst/>
              <a:cxnLst/>
              <a:rect r="r" b="b" t="t" l="l"/>
              <a:pathLst>
                <a:path h="2880924" w="1600783">
                  <a:moveTo>
                    <a:pt x="0" y="0"/>
                  </a:moveTo>
                  <a:lnTo>
                    <a:pt x="1600783" y="0"/>
                  </a:lnTo>
                  <a:lnTo>
                    <a:pt x="1600783" y="2880924"/>
                  </a:lnTo>
                  <a:lnTo>
                    <a:pt x="0" y="2880924"/>
                  </a:lnTo>
                  <a:close/>
                </a:path>
              </a:pathLst>
            </a:custGeom>
            <a:solidFill>
              <a:srgbClr val="192327">
                <a:alpha val="19608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-5400000">
            <a:off x="600967" y="-4015662"/>
            <a:ext cx="6077971" cy="10938510"/>
            <a:chOff x="0" y="0"/>
            <a:chExt cx="1600783" cy="2880924"/>
          </a:xfrm>
        </p:grpSpPr>
        <p:sp>
          <p:nvSpPr>
            <p:cNvPr name="Freeform 37" id="37"/>
            <p:cNvSpPr/>
            <p:nvPr/>
          </p:nvSpPr>
          <p:spPr>
            <a:xfrm>
              <a:off x="0" y="0"/>
              <a:ext cx="1600783" cy="2880924"/>
            </a:xfrm>
            <a:custGeom>
              <a:avLst/>
              <a:gdLst/>
              <a:ahLst/>
              <a:cxnLst/>
              <a:rect r="r" b="b" t="t" l="l"/>
              <a:pathLst>
                <a:path h="2880924" w="1600783">
                  <a:moveTo>
                    <a:pt x="0" y="0"/>
                  </a:moveTo>
                  <a:lnTo>
                    <a:pt x="1600783" y="0"/>
                  </a:lnTo>
                  <a:lnTo>
                    <a:pt x="1600783" y="2880924"/>
                  </a:lnTo>
                  <a:lnTo>
                    <a:pt x="0" y="2880924"/>
                  </a:lnTo>
                  <a:close/>
                </a:path>
              </a:pathLst>
            </a:custGeom>
            <a:solidFill>
              <a:srgbClr val="192327">
                <a:alpha val="19608"/>
              </a:srgbClr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73393" y="0"/>
            <a:ext cx="6714607" cy="10287000"/>
            <a:chOff x="0" y="0"/>
            <a:chExt cx="8952809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5767" t="0" r="25767" b="0"/>
            <a:stretch>
              <a:fillRect/>
            </a:stretch>
          </p:blipFill>
          <p:spPr>
            <a:xfrm>
              <a:off x="0" y="0"/>
              <a:ext cx="8952809" cy="13716000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 rot="0">
            <a:off x="2538993" y="2081302"/>
            <a:ext cx="4554935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5400000">
            <a:off x="784705" y="1303679"/>
            <a:ext cx="849785" cy="743562"/>
            <a:chOff x="0" y="0"/>
            <a:chExt cx="812800" cy="71120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330200"/>
              <a:ext cx="558800" cy="330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205040"/>
            <a:ext cx="1011558" cy="876262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-95091" y="1465943"/>
            <a:ext cx="9109870" cy="419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28347F"/>
                </a:solidFill>
                <a:latin typeface="HK Grotesk Bold"/>
              </a:rPr>
              <a:t>DEFINICIÓN DEL PROBLEMA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233702"/>
            <a:ext cx="9592056" cy="7179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05102" y="3919754"/>
            <a:ext cx="4508372" cy="5109187"/>
            <a:chOff x="0" y="0"/>
            <a:chExt cx="6011162" cy="681224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3648626"/>
              <a:ext cx="6011162" cy="2725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28347F"/>
                  </a:solidFill>
                  <a:latin typeface="HK Grotesk Bold"/>
                </a:rPr>
                <a:t>XXX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08967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Medium"/>
                </a:rPr>
                <a:t>XXX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sz="1800">
                  <a:solidFill>
                    <a:srgbClr val="28347F"/>
                  </a:solidFill>
                  <a:latin typeface="HK Grotesk Medium"/>
                </a:rPr>
                <a:t>XXXXX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356407" y="3348355"/>
            <a:ext cx="5575187" cy="5909945"/>
            <a:chOff x="0" y="0"/>
            <a:chExt cx="1885927" cy="1999167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885927" cy="1999167"/>
            </a:xfrm>
            <a:custGeom>
              <a:avLst/>
              <a:gdLst/>
              <a:ahLst/>
              <a:cxnLst/>
              <a:rect r="r" b="b" t="t" l="l"/>
              <a:pathLst>
                <a:path h="1999167" w="1885927">
                  <a:moveTo>
                    <a:pt x="0" y="0"/>
                  </a:moveTo>
                  <a:lnTo>
                    <a:pt x="1885927" y="0"/>
                  </a:lnTo>
                  <a:lnTo>
                    <a:pt x="1885927" y="1999167"/>
                  </a:lnTo>
                  <a:lnTo>
                    <a:pt x="0" y="1999167"/>
                  </a:lnTo>
                  <a:close/>
                </a:path>
              </a:pathLst>
            </a:custGeom>
            <a:solidFill>
              <a:srgbClr val="EFF4F4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973108" y="295728"/>
            <a:ext cx="1083600" cy="10836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4429800" y="1634447"/>
            <a:ext cx="2279025" cy="127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"/>
              </a:lnSpc>
            </a:pPr>
            <a:r>
              <a:rPr lang="en-US" sz="752" spc="285">
                <a:solidFill>
                  <a:srgbClr val="000000"/>
                </a:solidFill>
                <a:latin typeface="HK Grotesk Medium"/>
              </a:rPr>
              <a:t>CAMPUS UNAM JURIQUILLA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022988" y="1439818"/>
            <a:ext cx="3238335" cy="209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4"/>
              </a:lnSpc>
            </a:pPr>
            <a:r>
              <a:rPr lang="en-US" sz="1405" spc="168">
                <a:solidFill>
                  <a:srgbClr val="000000"/>
                </a:solidFill>
                <a:latin typeface="HK Grotesk Bold Bold"/>
              </a:rPr>
              <a:t>UNIDAD DE ALTA TECNOLOGÍA  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1028700" y="2250159"/>
            <a:ext cx="16230600" cy="0"/>
          </a:xfrm>
          <a:prstGeom prst="line">
            <a:avLst/>
          </a:prstGeom>
          <a:ln cap="flat" w="9525">
            <a:solidFill>
              <a:srgbClr val="BDC2C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1030723" y="2115823"/>
            <a:ext cx="16230600" cy="0"/>
          </a:xfrm>
          <a:prstGeom prst="line">
            <a:avLst/>
          </a:prstGeom>
          <a:ln cap="flat" w="9525">
            <a:solidFill>
              <a:srgbClr val="BDC2C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1563624" y="1648847"/>
            <a:ext cx="8890288" cy="1452179"/>
            <a:chOff x="0" y="0"/>
            <a:chExt cx="11853717" cy="1936238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9525"/>
              <a:ext cx="11853717" cy="1470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64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28347F"/>
                  </a:solidFill>
                  <a:latin typeface="HK Grotesk Bold"/>
                </a:rPr>
                <a:t>Estado del Arte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566757"/>
              <a:ext cx="11853717" cy="3580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2"/>
                </a:lnSpc>
                <a:spcBef>
                  <a:spcPct val="0"/>
                </a:spcBef>
              </a:pPr>
              <a:r>
                <a:rPr lang="en-US" sz="1725">
                  <a:solidFill>
                    <a:srgbClr val="000000"/>
                  </a:solidFill>
                  <a:latin typeface="HK Grotesk Light"/>
                </a:rPr>
                <a:t>(Análisis bibliográfico, patentes, benchmarking, etc).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762546" y="3919754"/>
            <a:ext cx="4508372" cy="5109187"/>
            <a:chOff x="0" y="0"/>
            <a:chExt cx="6011162" cy="6812249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3648626"/>
              <a:ext cx="6011162" cy="2725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28347F"/>
                  </a:solidFill>
                  <a:latin typeface="HK Grotesk Bold"/>
                </a:rPr>
                <a:t>XXX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608967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Medium"/>
                </a:rPr>
                <a:t>XXX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sz="1800">
                  <a:solidFill>
                    <a:srgbClr val="28347F"/>
                  </a:solidFill>
                  <a:latin typeface="HK Grotesk Medium"/>
                </a:rPr>
                <a:t>XXXXX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752952" y="3919754"/>
            <a:ext cx="4508372" cy="5109187"/>
            <a:chOff x="0" y="0"/>
            <a:chExt cx="6011162" cy="6812249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3648626"/>
              <a:ext cx="6011162" cy="2725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28347F"/>
                  </a:solidFill>
                  <a:latin typeface="HK Grotesk Bold"/>
                </a:rPr>
                <a:t>XXX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608967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Medium"/>
                </a:rPr>
                <a:t>XXX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sz="1800">
                  <a:solidFill>
                    <a:srgbClr val="28347F"/>
                  </a:solidFill>
                  <a:latin typeface="HK Grotesk Medium"/>
                </a:rPr>
                <a:t>XXXXX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05102" y="3919754"/>
            <a:ext cx="4508372" cy="5109187"/>
            <a:chOff x="0" y="0"/>
            <a:chExt cx="6011162" cy="681224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3648626"/>
              <a:ext cx="6011162" cy="2725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28347F"/>
                  </a:solidFill>
                  <a:latin typeface="HK Grotesk Bold"/>
                </a:rPr>
                <a:t>XXX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08967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Medium"/>
                </a:rPr>
                <a:t>XXX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sz="1800">
                  <a:solidFill>
                    <a:srgbClr val="28347F"/>
                  </a:solidFill>
                  <a:latin typeface="HK Grotesk Medium"/>
                </a:rPr>
                <a:t>XXXXX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356407" y="3348355"/>
            <a:ext cx="5575187" cy="5909945"/>
            <a:chOff x="0" y="0"/>
            <a:chExt cx="1885927" cy="1999167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885927" cy="1999167"/>
            </a:xfrm>
            <a:custGeom>
              <a:avLst/>
              <a:gdLst/>
              <a:ahLst/>
              <a:cxnLst/>
              <a:rect r="r" b="b" t="t" l="l"/>
              <a:pathLst>
                <a:path h="1999167" w="1885927">
                  <a:moveTo>
                    <a:pt x="0" y="0"/>
                  </a:moveTo>
                  <a:lnTo>
                    <a:pt x="1885927" y="0"/>
                  </a:lnTo>
                  <a:lnTo>
                    <a:pt x="1885927" y="1999167"/>
                  </a:lnTo>
                  <a:lnTo>
                    <a:pt x="0" y="1999167"/>
                  </a:lnTo>
                  <a:close/>
                </a:path>
              </a:pathLst>
            </a:custGeom>
            <a:solidFill>
              <a:srgbClr val="EFF4F4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973108" y="295728"/>
            <a:ext cx="1083600" cy="10836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4429800" y="1634447"/>
            <a:ext cx="2279025" cy="127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"/>
              </a:lnSpc>
            </a:pPr>
            <a:r>
              <a:rPr lang="en-US" sz="752" spc="285">
                <a:solidFill>
                  <a:srgbClr val="000000"/>
                </a:solidFill>
                <a:latin typeface="HK Grotesk Medium"/>
              </a:rPr>
              <a:t>CAMPUS UNAM JURIQUILLA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022988" y="1439818"/>
            <a:ext cx="3238335" cy="209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4"/>
              </a:lnSpc>
            </a:pPr>
            <a:r>
              <a:rPr lang="en-US" sz="1405" spc="168">
                <a:solidFill>
                  <a:srgbClr val="000000"/>
                </a:solidFill>
                <a:latin typeface="HK Grotesk Bold Bold"/>
              </a:rPr>
              <a:t>UNIDAD DE ALTA TECNOLOGÍA  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1028700" y="2250159"/>
            <a:ext cx="16230600" cy="0"/>
          </a:xfrm>
          <a:prstGeom prst="line">
            <a:avLst/>
          </a:prstGeom>
          <a:ln cap="flat" w="9525">
            <a:solidFill>
              <a:srgbClr val="BDC2C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1030723" y="2115823"/>
            <a:ext cx="16230600" cy="0"/>
          </a:xfrm>
          <a:prstGeom prst="line">
            <a:avLst/>
          </a:prstGeom>
          <a:ln cap="flat" w="9525">
            <a:solidFill>
              <a:srgbClr val="BDC2C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1563624" y="1648847"/>
            <a:ext cx="8890288" cy="1452179"/>
            <a:chOff x="0" y="0"/>
            <a:chExt cx="11853717" cy="1936238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9525"/>
              <a:ext cx="11853717" cy="1470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64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28347F"/>
                  </a:solidFill>
                  <a:latin typeface="HK Grotesk Bold"/>
                </a:rPr>
                <a:t>Estado del Arte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566757"/>
              <a:ext cx="11853717" cy="3580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2"/>
                </a:lnSpc>
                <a:spcBef>
                  <a:spcPct val="0"/>
                </a:spcBef>
              </a:pPr>
              <a:r>
                <a:rPr lang="en-US" sz="1725">
                  <a:solidFill>
                    <a:srgbClr val="000000"/>
                  </a:solidFill>
                  <a:latin typeface="HK Grotesk Light"/>
                </a:rPr>
                <a:t>(Análisis bibliográfico, patentes, benchmarking, etc).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762546" y="3919754"/>
            <a:ext cx="4508372" cy="5109187"/>
            <a:chOff x="0" y="0"/>
            <a:chExt cx="6011162" cy="6812249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3648626"/>
              <a:ext cx="6011162" cy="2725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28347F"/>
                  </a:solidFill>
                  <a:latin typeface="HK Grotesk Bold"/>
                </a:rPr>
                <a:t>XXX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608967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Medium"/>
                </a:rPr>
                <a:t>XXX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sz="1800">
                  <a:solidFill>
                    <a:srgbClr val="28347F"/>
                  </a:solidFill>
                  <a:latin typeface="HK Grotesk Medium"/>
                </a:rPr>
                <a:t>XXXXX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752952" y="3919754"/>
            <a:ext cx="4508372" cy="5109187"/>
            <a:chOff x="0" y="0"/>
            <a:chExt cx="6011162" cy="6812249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3648626"/>
              <a:ext cx="6011162" cy="2725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28347F"/>
                  </a:solidFill>
                  <a:latin typeface="HK Grotesk Bold"/>
                </a:rPr>
                <a:t>XXX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608967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Medium"/>
                </a:rPr>
                <a:t>XXX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sz="1800">
                  <a:solidFill>
                    <a:srgbClr val="28347F"/>
                  </a:solidFill>
                  <a:latin typeface="HK Grotesk Medium"/>
                </a:rPr>
                <a:t>XXXXX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05102" y="3919754"/>
            <a:ext cx="4508372" cy="5109187"/>
            <a:chOff x="0" y="0"/>
            <a:chExt cx="6011162" cy="681224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3648626"/>
              <a:ext cx="6011162" cy="2725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28347F"/>
                  </a:solidFill>
                  <a:latin typeface="HK Grotesk Bold"/>
                </a:rPr>
                <a:t>XXX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08967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Medium"/>
                </a:rPr>
                <a:t>XXX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sz="1800">
                  <a:solidFill>
                    <a:srgbClr val="28347F"/>
                  </a:solidFill>
                  <a:latin typeface="HK Grotesk Medium"/>
                </a:rPr>
                <a:t>XXXXX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356407" y="3348355"/>
            <a:ext cx="5575187" cy="5909945"/>
            <a:chOff x="0" y="0"/>
            <a:chExt cx="1885927" cy="1999167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885927" cy="1999167"/>
            </a:xfrm>
            <a:custGeom>
              <a:avLst/>
              <a:gdLst/>
              <a:ahLst/>
              <a:cxnLst/>
              <a:rect r="r" b="b" t="t" l="l"/>
              <a:pathLst>
                <a:path h="1999167" w="1885927">
                  <a:moveTo>
                    <a:pt x="0" y="0"/>
                  </a:moveTo>
                  <a:lnTo>
                    <a:pt x="1885927" y="0"/>
                  </a:lnTo>
                  <a:lnTo>
                    <a:pt x="1885927" y="1999167"/>
                  </a:lnTo>
                  <a:lnTo>
                    <a:pt x="0" y="1999167"/>
                  </a:lnTo>
                  <a:close/>
                </a:path>
              </a:pathLst>
            </a:custGeom>
            <a:solidFill>
              <a:srgbClr val="EFF4F4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973108" y="295728"/>
            <a:ext cx="1083600" cy="10836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4429800" y="1634447"/>
            <a:ext cx="2279025" cy="127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2"/>
              </a:lnSpc>
            </a:pPr>
            <a:r>
              <a:rPr lang="en-US" sz="752" spc="285">
                <a:solidFill>
                  <a:srgbClr val="000000"/>
                </a:solidFill>
                <a:latin typeface="HK Grotesk Medium"/>
              </a:rPr>
              <a:t>CAMPUS UNAM JURIQUILLA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022988" y="1439818"/>
            <a:ext cx="3238335" cy="209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4"/>
              </a:lnSpc>
            </a:pPr>
            <a:r>
              <a:rPr lang="en-US" sz="1405" spc="168">
                <a:solidFill>
                  <a:srgbClr val="000000"/>
                </a:solidFill>
                <a:latin typeface="HK Grotesk Bold Bold"/>
              </a:rPr>
              <a:t>UNIDAD DE ALTA TECNOLOGÍA  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1028700" y="2250159"/>
            <a:ext cx="16230600" cy="0"/>
          </a:xfrm>
          <a:prstGeom prst="line">
            <a:avLst/>
          </a:prstGeom>
          <a:ln cap="flat" w="9525">
            <a:solidFill>
              <a:srgbClr val="BDC2C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1030723" y="2115823"/>
            <a:ext cx="16230600" cy="0"/>
          </a:xfrm>
          <a:prstGeom prst="line">
            <a:avLst/>
          </a:prstGeom>
          <a:ln cap="flat" w="9525">
            <a:solidFill>
              <a:srgbClr val="BDC2C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1563624" y="1648847"/>
            <a:ext cx="8890288" cy="1452179"/>
            <a:chOff x="0" y="0"/>
            <a:chExt cx="11853717" cy="1936238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9525"/>
              <a:ext cx="11853717" cy="1470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640"/>
                </a:lnSpc>
                <a:spcBef>
                  <a:spcPct val="0"/>
                </a:spcBef>
              </a:pPr>
              <a:r>
                <a:rPr lang="en-US" sz="7200">
                  <a:solidFill>
                    <a:srgbClr val="28347F"/>
                  </a:solidFill>
                  <a:latin typeface="HK Grotesk Bold"/>
                </a:rPr>
                <a:t>Estado del Arte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566757"/>
              <a:ext cx="11853717" cy="3580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242"/>
                </a:lnSpc>
                <a:spcBef>
                  <a:spcPct val="0"/>
                </a:spcBef>
              </a:pPr>
              <a:r>
                <a:rPr lang="en-US" sz="1725">
                  <a:solidFill>
                    <a:srgbClr val="000000"/>
                  </a:solidFill>
                  <a:latin typeface="HK Grotesk Light"/>
                </a:rPr>
                <a:t>(Análisis bibliográfico, patentes, benchmarking, etc).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762546" y="3919754"/>
            <a:ext cx="4508372" cy="5109187"/>
            <a:chOff x="0" y="0"/>
            <a:chExt cx="6011162" cy="6812249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3648626"/>
              <a:ext cx="6011162" cy="2725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28347F"/>
                  </a:solidFill>
                  <a:latin typeface="HK Grotesk Bold"/>
                </a:rPr>
                <a:t>XXX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1608967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Medium"/>
                </a:rPr>
                <a:t>XXX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sz="1800">
                  <a:solidFill>
                    <a:srgbClr val="28347F"/>
                  </a:solidFill>
                  <a:latin typeface="HK Grotesk Medium"/>
                </a:rPr>
                <a:t>XXXXX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752952" y="3919754"/>
            <a:ext cx="4508372" cy="5109187"/>
            <a:chOff x="0" y="0"/>
            <a:chExt cx="6011162" cy="6812249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3648626"/>
              <a:ext cx="6011162" cy="2725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762"/>
                </a:lnSpc>
              </a:pPr>
              <a:r>
                <a:rPr lang="en-US" sz="2124">
                  <a:solidFill>
                    <a:srgbClr val="000000"/>
                  </a:solidFill>
                  <a:latin typeface="HK Grotesk Medium"/>
                </a:rPr>
                <a:t>XXXXXXXXXXXXXXXXXXXXXXXXXXXXXXXXXXXXXXXXXXXXXXXXXXXXXXXXXXXXXXXXXXXXXXXXXXXXXXXXXXXXXXXXXXXXXXXXXXXXXXXXXXXXXXXXXXXXXXXXXXXXXXXXXXXXXXXX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0"/>
              <a:ext cx="6011162" cy="12953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28347F"/>
                  </a:solidFill>
                  <a:latin typeface="HK Grotesk Bold"/>
                </a:rPr>
                <a:t>XXX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608967"/>
              <a:ext cx="6011162" cy="657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28347F"/>
                  </a:solidFill>
                  <a:latin typeface="HK Grotesk Medium"/>
                </a:rPr>
                <a:t>XXX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2589195"/>
              <a:ext cx="6011162" cy="35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sz="1800">
                  <a:solidFill>
                    <a:srgbClr val="28347F"/>
                  </a:solidFill>
                  <a:latin typeface="HK Grotesk Medium"/>
                </a:rPr>
                <a:t>XXXXX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23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814702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299970" y="1386922"/>
            <a:ext cx="9518596" cy="2094201"/>
            <a:chOff x="0" y="0"/>
            <a:chExt cx="12691462" cy="2792268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0082"/>
              <a:ext cx="2258801" cy="2258801"/>
            </a:xfrm>
            <a:prstGeom prst="rect">
              <a:avLst/>
            </a:prstGeom>
          </p:spPr>
        </p:pic>
        <p:sp>
          <p:nvSpPr>
            <p:cNvPr name="TextBox 5" id="5"/>
            <p:cNvSpPr txBox="true"/>
            <p:nvPr/>
          </p:nvSpPr>
          <p:spPr>
            <a:xfrm rot="0">
              <a:off x="3718364" y="-38100"/>
              <a:ext cx="8973098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FFFFFF"/>
                  </a:solidFill>
                  <a:latin typeface="HK Grotesk Bold"/>
                </a:rPr>
                <a:t>XXXXXXXXXXXXXXXXXXXXXXX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718364" y="1622995"/>
              <a:ext cx="8973098" cy="1169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Medium"/>
                </a:rPr>
                <a:t>xxxxxxxxxxxxxxxxxxxxxxxxxxxxxxxxxxxxxxxxxxxxxxxxxxxxxxxxxxxxxxxxxxxxxxxxxxxxxxxxxxxxxxxxxxxxxxxxxxxxxxxxxxxxxxxxxxxxxxxxxxxxxxxxxxxxxxxxxxxxxxxxxxxxxxxxxxxxxxxxxxxxxxxxxxxxxxxxxxxxxxxxxx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299970" y="4296450"/>
            <a:ext cx="9518596" cy="2094201"/>
            <a:chOff x="0" y="0"/>
            <a:chExt cx="12691462" cy="2792268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0082"/>
              <a:ext cx="2258801" cy="2258801"/>
            </a:xfrm>
            <a:prstGeom prst="rect">
              <a:avLst/>
            </a:prstGeom>
          </p:spPr>
        </p:pic>
        <p:sp>
          <p:nvSpPr>
            <p:cNvPr name="TextBox 9" id="9"/>
            <p:cNvSpPr txBox="true"/>
            <p:nvPr/>
          </p:nvSpPr>
          <p:spPr>
            <a:xfrm rot="0">
              <a:off x="3718364" y="-38100"/>
              <a:ext cx="8973098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FFFFFF"/>
                  </a:solidFill>
                  <a:latin typeface="HK Grotesk Bold"/>
                </a:rPr>
                <a:t>XXXXXXXXXXXXXXXXXXXXXXX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718364" y="1622995"/>
              <a:ext cx="8973098" cy="1169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Medium"/>
                </a:rPr>
                <a:t>xxxxxxxxxxxxxxxxxxxxxxxxxxxxxxxxxxxxxxxxxxxxxxxxxxxxxxxxxxxxxxxxxxxxxxxxxxxxxxxxxxxxxxxxxxxxxxxxxxxxxxxxxxxxxxxxxxxxxxxxxxxxxxxxxxxxxxxxxxxxxxxxxxxxxxxxxxxxxxxxxxxxxxxxxxxxxxxxxxxxxxxxxx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624" b="0"/>
          <a:stretch>
            <a:fillRect/>
          </a:stretch>
        </p:blipFill>
        <p:spPr>
          <a:xfrm flipH="false" flipV="false" rot="0">
            <a:off x="-5230354" y="7205977"/>
            <a:ext cx="32999238" cy="5857972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7299970" y="7205977"/>
            <a:ext cx="9518596" cy="1766685"/>
            <a:chOff x="0" y="0"/>
            <a:chExt cx="12691462" cy="2355579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2258801" cy="2258801"/>
            </a:xfrm>
            <a:prstGeom prst="rect">
              <a:avLst/>
            </a:prstGeom>
          </p:spPr>
        </p:pic>
        <p:sp>
          <p:nvSpPr>
            <p:cNvPr name="TextBox 14" id="14"/>
            <p:cNvSpPr txBox="true"/>
            <p:nvPr/>
          </p:nvSpPr>
          <p:spPr>
            <a:xfrm rot="0">
              <a:off x="3718364" y="258425"/>
              <a:ext cx="8973098" cy="6476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FFFFFF"/>
                  </a:solidFill>
                  <a:latin typeface="HK Grotesk Bold"/>
                </a:rPr>
                <a:t>XXXXXXXXXXXXXXXXXXXXXXXX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718364" y="1186306"/>
              <a:ext cx="8973098" cy="1169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Medium"/>
                </a:rPr>
                <a:t>xxxxxxxxxxxxxxxxxxxxxxxxxxxxxxxxxxxxxxxxxxxxxxxxxxxxxxxxxxxxxxxxxxxxxxxxxxxxxxxxxxxxxxxxxxxxxxxxxxxxxxxxxxxxxxxxxxxxxxxxxxxxxxxxxxxxxxxxxxxxxxxxxxxxxxxxxxxxxxxxxxxxxxxxxxxxxxxxxxxxxxxxxx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516084" y="1655598"/>
            <a:ext cx="1261872" cy="1261872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26930" y="4475971"/>
            <a:ext cx="1440180" cy="144018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26930" y="7293762"/>
            <a:ext cx="1518530" cy="151853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028700" y="4087231"/>
            <a:ext cx="5655364" cy="194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50"/>
              </a:lnSpc>
              <a:spcBef>
                <a:spcPct val="0"/>
              </a:spcBef>
            </a:pPr>
            <a:r>
              <a:rPr lang="en-US" sz="6375">
                <a:solidFill>
                  <a:srgbClr val="28347F"/>
                </a:solidFill>
                <a:latin typeface="HK Grotesk Bold"/>
              </a:rPr>
              <a:t>Avance Semestral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23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8147020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299970" y="1386922"/>
            <a:ext cx="9518596" cy="2094201"/>
            <a:chOff x="0" y="0"/>
            <a:chExt cx="12691462" cy="2792268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0082"/>
              <a:ext cx="2258801" cy="2258801"/>
            </a:xfrm>
            <a:prstGeom prst="rect">
              <a:avLst/>
            </a:prstGeom>
          </p:spPr>
        </p:pic>
        <p:sp>
          <p:nvSpPr>
            <p:cNvPr name="TextBox 5" id="5"/>
            <p:cNvSpPr txBox="true"/>
            <p:nvPr/>
          </p:nvSpPr>
          <p:spPr>
            <a:xfrm rot="0">
              <a:off x="3718364" y="-38100"/>
              <a:ext cx="8973098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FFFFFF"/>
                  </a:solidFill>
                  <a:latin typeface="HK Grotesk Bold"/>
                </a:rPr>
                <a:t>XXXXXXXXXXXXXXXXXXXXXXX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718364" y="1622995"/>
              <a:ext cx="8973098" cy="1169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Medium"/>
                </a:rPr>
                <a:t>xxxxxxxxxxxxxxxxxxxxxxxxxxxxxxxxxxxxxxxxxxxxxxxxxxxxxxxxxxxxxxxxxxxxxxxxxxxxxxxxxxxxxxxxxxxxxxxxxxxxxxxxxxxxxxxxxxxxxxxxxxxxxxxxxxxxxxxxxxxxxxxxxxxxxxxxxxxxxxxxxxxxxxxxxxxxxxxxxxxxxxxxxx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299970" y="4296450"/>
            <a:ext cx="9518596" cy="2094201"/>
            <a:chOff x="0" y="0"/>
            <a:chExt cx="12691462" cy="2792268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70082"/>
              <a:ext cx="2258801" cy="2258801"/>
            </a:xfrm>
            <a:prstGeom prst="rect">
              <a:avLst/>
            </a:prstGeom>
          </p:spPr>
        </p:pic>
        <p:sp>
          <p:nvSpPr>
            <p:cNvPr name="TextBox 9" id="9"/>
            <p:cNvSpPr txBox="true"/>
            <p:nvPr/>
          </p:nvSpPr>
          <p:spPr>
            <a:xfrm rot="0">
              <a:off x="3718364" y="-38100"/>
              <a:ext cx="8973098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3200">
                  <a:solidFill>
                    <a:srgbClr val="FFFFFF"/>
                  </a:solidFill>
                  <a:latin typeface="HK Grotesk Bold"/>
                </a:rPr>
                <a:t>XXXXXXXXXXXXXXXXXXXXXXX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718364" y="1622995"/>
              <a:ext cx="8973098" cy="1169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Medium"/>
                </a:rPr>
                <a:t>xxxxxxxxxxxxxxxxxxxxxxxxxxxxxxxxxxxxxxxxxxxxxxxxxxxxxxxxxxxxxxxxxxxxxxxxxxxxxxxxxxxxxxxxxxxxxxxxxxxxxxxxxxxxxxxxxxxxxxxxxxxxxxxxxxxxxxxxxxxxxxxxxxxxxxxxxxxxxxxxxxxxxxxxxxxxxxxxxxxxxxxxxx</a:t>
              </a:r>
            </a:p>
          </p:txBody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624" b="0"/>
          <a:stretch>
            <a:fillRect/>
          </a:stretch>
        </p:blipFill>
        <p:spPr>
          <a:xfrm flipH="false" flipV="false" rot="0">
            <a:off x="-5230354" y="7205977"/>
            <a:ext cx="32999238" cy="5857972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7299970" y="7205977"/>
            <a:ext cx="9518596" cy="1766685"/>
            <a:chOff x="0" y="0"/>
            <a:chExt cx="12691462" cy="2355579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2258801" cy="2258801"/>
            </a:xfrm>
            <a:prstGeom prst="rect">
              <a:avLst/>
            </a:prstGeom>
          </p:spPr>
        </p:pic>
        <p:sp>
          <p:nvSpPr>
            <p:cNvPr name="TextBox 14" id="14"/>
            <p:cNvSpPr txBox="true"/>
            <p:nvPr/>
          </p:nvSpPr>
          <p:spPr>
            <a:xfrm rot="0">
              <a:off x="3718364" y="258425"/>
              <a:ext cx="8973098" cy="6476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FFFFFF"/>
                  </a:solidFill>
                  <a:latin typeface="HK Grotesk Bold"/>
                </a:rPr>
                <a:t>XXXXXXXXXXXXXXXXXXXXXXXX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718364" y="1186306"/>
              <a:ext cx="8973098" cy="1169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FFFFFF"/>
                  </a:solidFill>
                  <a:latin typeface="HK Grotesk Medium"/>
                </a:rPr>
                <a:t>xxxxxxxxxxxxxxxxxxxxxxxxxxxxxxxxxxxxxxxxxxxxxxxxxxxxxxxxxxxxxxxxxxxxxxxxxxxxxxxxxxxxxxxxxxxxxxxxxxxxxxxxxxxxxxxxxxxxxxxxxxxxxxxxxxxxxxxxxxxxxxxxxxxxxxxxxxxxxxxxxxxxxxxxxxxxxxxxxxxxxxxxxx</a:t>
              </a:r>
            </a:p>
          </p:txBody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40837" y="1545829"/>
            <a:ext cx="1412367" cy="141236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40837" y="7383136"/>
            <a:ext cx="1412367" cy="141236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440837" y="4437317"/>
            <a:ext cx="1412367" cy="1412367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028700" y="4087231"/>
            <a:ext cx="5655364" cy="194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50"/>
              </a:lnSpc>
              <a:spcBef>
                <a:spcPct val="0"/>
              </a:spcBef>
            </a:pPr>
            <a:r>
              <a:rPr lang="en-US" sz="6375">
                <a:solidFill>
                  <a:srgbClr val="28347F"/>
                </a:solidFill>
                <a:latin typeface="HK Grotesk Bold"/>
              </a:rPr>
              <a:t>Avance Semestral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DAFFJRg9x78</dc:identifier>
  <dcterms:modified xsi:type="dcterms:W3CDTF">2011-08-01T06:04:30Z</dcterms:modified>
  <cp:revision>1</cp:revision>
  <dc:title>Plantilla presentación Coloquio 2022-2 UAT FI UNAM</dc:title>
</cp:coreProperties>
</file>