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HK Grotesk Bold" panose="020B0604020202020204" charset="0"/>
      <p:regular r:id="rId21"/>
    </p:embeddedFont>
    <p:embeddedFont>
      <p:font typeface="HK Grotesk Light" panose="020B0604020202020204" charset="0"/>
      <p:regular r:id="rId22"/>
    </p:embeddedFont>
    <p:embeddedFont>
      <p:font typeface="HK Grotesk Light Bold" panose="020B0604020202020204" charset="0"/>
      <p:regular r:id="rId23"/>
    </p:embeddedFont>
    <p:embeddedFont>
      <p:font typeface="HK Grotesk Medium" panose="020B0604020202020204" charset="0"/>
      <p:regular r:id="rId24"/>
    </p:embeddedFont>
    <p:embeddedFont>
      <p:font typeface="HK Grotesk Medium Bold" panose="020B0604020202020204" charset="0"/>
      <p:regular r:id="rId25"/>
    </p:embeddedFont>
    <p:embeddedFont>
      <p:font typeface="Open Sans Light" panose="020B0306030504020204" pitchFamily="34" charset="0"/>
      <p:regular r:id="rId26"/>
    </p:embeddedFont>
    <p:embeddedFont>
      <p:font typeface="Open Sans Light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svg"/><Relationship Id="rId7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4.sv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032592" y="5571811"/>
            <a:ext cx="11450288" cy="6419088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>
            <a:off x="1546622" y="1065368"/>
            <a:ext cx="15194756" cy="8229600"/>
          </a:xfrm>
          <a:prstGeom prst="rect">
            <a:avLst/>
          </a:prstGeom>
          <a:solidFill>
            <a:srgbClr val="000000">
              <a:alpha val="60784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>
            <a:off x="-6415524" y="-4114800"/>
            <a:ext cx="15194756" cy="8229600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/>
          <a:lstStyle/>
          <a:p>
            <a:endParaRPr lang="es-MX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50391" y="311260"/>
            <a:ext cx="2238633" cy="2238633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1236246" y="-4006355"/>
            <a:ext cx="11450288" cy="6076188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8" name="AutoShape 8"/>
          <p:cNvSpPr/>
          <p:nvPr/>
        </p:nvSpPr>
        <p:spPr>
          <a:xfrm>
            <a:off x="-7868161" y="5180168"/>
            <a:ext cx="11450288" cy="6076188"/>
          </a:xfrm>
          <a:prstGeom prst="rect">
            <a:avLst/>
          </a:prstGeom>
          <a:solidFill>
            <a:srgbClr val="000000">
              <a:alpha val="31765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9" name="AutoShape 9"/>
          <p:cNvSpPr/>
          <p:nvPr/>
        </p:nvSpPr>
        <p:spPr>
          <a:xfrm>
            <a:off x="4145973" y="8716530"/>
            <a:ext cx="11450288" cy="1570470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6527959" y="3071599"/>
            <a:ext cx="4708287" cy="27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1553" spc="590">
                <a:solidFill>
                  <a:srgbClr val="FFFFFF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87519" y="2681383"/>
            <a:ext cx="6690145" cy="42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sz="2903" spc="348">
                <a:solidFill>
                  <a:srgbClr val="FFFFFF"/>
                </a:solidFill>
                <a:latin typeface="HK Grotesk Bold Bold"/>
              </a:rPr>
              <a:t>UNIDAD DE ALTA TECNOLOGÍA 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669626" y="5332315"/>
            <a:ext cx="12725931" cy="2158625"/>
            <a:chOff x="0" y="85725"/>
            <a:chExt cx="16967908" cy="287816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190773"/>
              <a:ext cx="16967908" cy="773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54"/>
                </a:lnSpc>
              </a:pPr>
              <a:r>
                <a:rPr lang="en-US" sz="3324" dirty="0">
                  <a:solidFill>
                    <a:srgbClr val="FFFFFF"/>
                  </a:solidFill>
                  <a:latin typeface="HK Grotesk Light Bold"/>
                </a:rPr>
                <a:t>(MES) 202X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5725"/>
              <a:ext cx="16967908" cy="1702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1"/>
                </a:lnSpc>
              </a:pPr>
              <a:r>
                <a:rPr lang="en-US" sz="4801" dirty="0">
                  <a:solidFill>
                    <a:srgbClr val="FFFFFF"/>
                  </a:solidFill>
                  <a:latin typeface="HK Grotesk Bold"/>
                </a:rPr>
                <a:t>COLOQUIO DE PROYECTO DE INVESTIGACIÓN  S202X-X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14702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7299970" y="1386922"/>
            <a:ext cx="9518596" cy="2094201"/>
            <a:chOff x="0" y="0"/>
            <a:chExt cx="12691462" cy="27922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082"/>
              <a:ext cx="2258801" cy="225880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718364" y="-38100"/>
              <a:ext cx="8973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HK Grotesk Bold"/>
                </a:rPr>
                <a:t>XXXXXXXXXXXXXXXXXXXXXXX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18364" y="1622995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99970" y="4296450"/>
            <a:ext cx="9518596" cy="2094201"/>
            <a:chOff x="0" y="0"/>
            <a:chExt cx="12691462" cy="279226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082"/>
              <a:ext cx="2258801" cy="22588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3718364" y="-38100"/>
              <a:ext cx="8973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HK Grotesk Bold"/>
                </a:rPr>
                <a:t>XXXXXXXXXXXXXXXXXXXXXXX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718364" y="1622995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24"/>
          <a:stretch>
            <a:fillRect/>
          </a:stretch>
        </p:blipFill>
        <p:spPr>
          <a:xfrm>
            <a:off x="-5230354" y="7205977"/>
            <a:ext cx="32999238" cy="58579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299970" y="7205977"/>
            <a:ext cx="9518596" cy="1766685"/>
            <a:chOff x="0" y="0"/>
            <a:chExt cx="12691462" cy="235557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58801" cy="2258801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3718364" y="258425"/>
              <a:ext cx="8973098" cy="647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Bold"/>
                </a:rPr>
                <a:t>XXXXXXXXXXXXXXXXXXXXXXXX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718364" y="1186306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09069" y="1523263"/>
            <a:ext cx="1475903" cy="14759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09069" y="4405549"/>
            <a:ext cx="1475903" cy="14759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09069" y="7351368"/>
            <a:ext cx="1475903" cy="147590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28700" y="4087231"/>
            <a:ext cx="5655364" cy="194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50"/>
              </a:lnSpc>
              <a:spcBef>
                <a:spcPct val="0"/>
              </a:spcBef>
            </a:pPr>
            <a:r>
              <a:rPr lang="en-US" sz="6375">
                <a:solidFill>
                  <a:srgbClr val="28347F"/>
                </a:solidFill>
                <a:latin typeface="HK Grotesk Bold"/>
              </a:rPr>
              <a:t>Avance Semestral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14702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7299970" y="1386922"/>
            <a:ext cx="9518596" cy="2094201"/>
            <a:chOff x="0" y="0"/>
            <a:chExt cx="12691462" cy="27922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082"/>
              <a:ext cx="2258801" cy="225880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718364" y="-38100"/>
              <a:ext cx="8973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HK Grotesk Bold"/>
                </a:rPr>
                <a:t>XXXXXXXXXXXXXXXXXXXXXXX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18364" y="1622995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99970" y="4296450"/>
            <a:ext cx="9518596" cy="2094201"/>
            <a:chOff x="0" y="0"/>
            <a:chExt cx="12691462" cy="279226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082"/>
              <a:ext cx="2258801" cy="22588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3718364" y="-38100"/>
              <a:ext cx="8973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HK Grotesk Bold"/>
                </a:rPr>
                <a:t>XXXXXXXXXXXXXXXXXXXXXXX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718364" y="1622995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24"/>
          <a:stretch>
            <a:fillRect/>
          </a:stretch>
        </p:blipFill>
        <p:spPr>
          <a:xfrm>
            <a:off x="-5230354" y="7205977"/>
            <a:ext cx="32999238" cy="58579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299970" y="7205977"/>
            <a:ext cx="9518596" cy="1766685"/>
            <a:chOff x="0" y="0"/>
            <a:chExt cx="12691462" cy="235557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58801" cy="2258801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3718364" y="258425"/>
              <a:ext cx="8973098" cy="647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Bold"/>
                </a:rPr>
                <a:t>XXXXXXXXXXXXXXXXXXXXXXXX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718364" y="1186306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6643" y="1556766"/>
            <a:ext cx="1460754" cy="146075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28700" y="4087231"/>
            <a:ext cx="5655364" cy="194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50"/>
              </a:lnSpc>
              <a:spcBef>
                <a:spcPct val="0"/>
              </a:spcBef>
            </a:pPr>
            <a:r>
              <a:rPr lang="en-US" sz="6375">
                <a:solidFill>
                  <a:srgbClr val="28347F"/>
                </a:solidFill>
                <a:latin typeface="HK Grotesk Bold"/>
              </a:rPr>
              <a:t>Avance Semestral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617373"/>
            <a:ext cx="16230600" cy="0"/>
          </a:xfrm>
          <a:prstGeom prst="line">
            <a:avLst/>
          </a:prstGeom>
          <a:ln w="38100" cap="rnd">
            <a:solidFill>
              <a:srgbClr val="28347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>
            <a:off x="689277" y="411118"/>
            <a:ext cx="18552319" cy="2578894"/>
          </a:xfrm>
          <a:prstGeom prst="rect">
            <a:avLst/>
          </a:prstGeom>
          <a:solidFill>
            <a:srgbClr val="192327">
              <a:alpha val="72941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>
            <a:off x="-132159" y="0"/>
            <a:ext cx="18552319" cy="2578894"/>
          </a:xfrm>
          <a:prstGeom prst="rect">
            <a:avLst/>
          </a:prstGeom>
          <a:solidFill>
            <a:srgbClr val="192327">
              <a:alpha val="72941"/>
            </a:srgbClr>
          </a:solidFill>
        </p:spPr>
        <p:txBody>
          <a:bodyPr/>
          <a:lstStyle/>
          <a:p>
            <a:endParaRPr lang="es-MX"/>
          </a:p>
        </p:txBody>
      </p:sp>
      <p:grpSp>
        <p:nvGrpSpPr>
          <p:cNvPr id="5" name="Group 5"/>
          <p:cNvGrpSpPr/>
          <p:nvPr/>
        </p:nvGrpSpPr>
        <p:grpSpPr>
          <a:xfrm>
            <a:off x="7643045" y="7165534"/>
            <a:ext cx="3001909" cy="2518174"/>
            <a:chOff x="0" y="0"/>
            <a:chExt cx="4002545" cy="3357565"/>
          </a:xfrm>
        </p:grpSpPr>
        <p:sp>
          <p:nvSpPr>
            <p:cNvPr id="6" name="TextBox 6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R3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-3989403" y="-158568"/>
            <a:ext cx="18552319" cy="3470434"/>
          </a:xfrm>
          <a:prstGeom prst="rect">
            <a:avLst/>
          </a:prstGeom>
          <a:solidFill>
            <a:srgbClr val="192327">
              <a:alpha val="72941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1028700" y="1019175"/>
            <a:ext cx="10878345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HK Grotesk Bold"/>
              </a:rPr>
              <a:t>Resultados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48168" y="556475"/>
            <a:ext cx="1083600" cy="1083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104860" y="1895194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FFFFFF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98049" y="1700565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FFFFFF"/>
                </a:solidFill>
                <a:latin typeface="HK Grotesk Bold Bold"/>
              </a:rPr>
              <a:t>UNIDAD DE ALTA TECNOLOGÍA 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85506" y="7165534"/>
            <a:ext cx="3001909" cy="2518174"/>
            <a:chOff x="0" y="0"/>
            <a:chExt cx="4002545" cy="335756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387415" y="3981898"/>
            <a:ext cx="3001909" cy="2518174"/>
            <a:chOff x="0" y="0"/>
            <a:chExt cx="4002545" cy="335756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R2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47077" y="3981898"/>
            <a:ext cx="3001909" cy="2518174"/>
            <a:chOff x="0" y="0"/>
            <a:chExt cx="4002545" cy="335756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R4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948986" y="7165534"/>
            <a:ext cx="3001909" cy="2518174"/>
            <a:chOff x="0" y="0"/>
            <a:chExt cx="4002545" cy="3357565"/>
          </a:xfrm>
        </p:grpSpPr>
        <p:sp>
          <p:nvSpPr>
            <p:cNvPr id="27" name="TextBox 27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617373"/>
            <a:ext cx="16230600" cy="0"/>
          </a:xfrm>
          <a:prstGeom prst="line">
            <a:avLst/>
          </a:prstGeom>
          <a:ln w="38100" cap="rnd">
            <a:solidFill>
              <a:srgbClr val="28347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s-MX"/>
          </a:p>
        </p:txBody>
      </p:sp>
      <p:sp>
        <p:nvSpPr>
          <p:cNvPr id="3" name="AutoShape 3"/>
          <p:cNvSpPr/>
          <p:nvPr/>
        </p:nvSpPr>
        <p:spPr>
          <a:xfrm>
            <a:off x="689277" y="411118"/>
            <a:ext cx="18552319" cy="2578894"/>
          </a:xfrm>
          <a:prstGeom prst="rect">
            <a:avLst/>
          </a:prstGeom>
          <a:solidFill>
            <a:srgbClr val="192327">
              <a:alpha val="72941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4" name="AutoShape 4"/>
          <p:cNvSpPr/>
          <p:nvPr/>
        </p:nvSpPr>
        <p:spPr>
          <a:xfrm>
            <a:off x="-132159" y="0"/>
            <a:ext cx="18552319" cy="2578894"/>
          </a:xfrm>
          <a:prstGeom prst="rect">
            <a:avLst/>
          </a:prstGeom>
          <a:solidFill>
            <a:srgbClr val="192327">
              <a:alpha val="72941"/>
            </a:srgbClr>
          </a:solidFill>
        </p:spPr>
        <p:txBody>
          <a:bodyPr/>
          <a:lstStyle/>
          <a:p>
            <a:endParaRPr lang="es-MX"/>
          </a:p>
        </p:txBody>
      </p:sp>
      <p:grpSp>
        <p:nvGrpSpPr>
          <p:cNvPr id="5" name="Group 5"/>
          <p:cNvGrpSpPr/>
          <p:nvPr/>
        </p:nvGrpSpPr>
        <p:grpSpPr>
          <a:xfrm>
            <a:off x="7643045" y="7165534"/>
            <a:ext cx="3001909" cy="2518174"/>
            <a:chOff x="0" y="0"/>
            <a:chExt cx="4002545" cy="3357565"/>
          </a:xfrm>
        </p:grpSpPr>
        <p:sp>
          <p:nvSpPr>
            <p:cNvPr id="6" name="TextBox 6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R8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-3989403" y="-158568"/>
            <a:ext cx="18552319" cy="3470434"/>
          </a:xfrm>
          <a:prstGeom prst="rect">
            <a:avLst/>
          </a:prstGeom>
          <a:solidFill>
            <a:srgbClr val="192327">
              <a:alpha val="72941"/>
            </a:srgbClr>
          </a:solidFill>
        </p:spPr>
        <p:txBody>
          <a:bodyPr/>
          <a:lstStyle/>
          <a:p>
            <a:endParaRPr lang="es-MX"/>
          </a:p>
        </p:txBody>
      </p:sp>
      <p:sp>
        <p:nvSpPr>
          <p:cNvPr id="10" name="TextBox 10"/>
          <p:cNvSpPr txBox="1"/>
          <p:nvPr/>
        </p:nvSpPr>
        <p:spPr>
          <a:xfrm>
            <a:off x="1028700" y="1019175"/>
            <a:ext cx="10878345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HK Grotesk Bold"/>
              </a:rPr>
              <a:t>Resultados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48168" y="556475"/>
            <a:ext cx="1083600" cy="1083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104860" y="1895194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FFFFFF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98049" y="1700565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FFFFFF"/>
                </a:solidFill>
                <a:latin typeface="HK Grotesk Bold Bold"/>
              </a:rPr>
              <a:t>UNIDAD DE ALTA TECNOLOGÍA 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85506" y="7165534"/>
            <a:ext cx="3001909" cy="2518174"/>
            <a:chOff x="0" y="0"/>
            <a:chExt cx="4002545" cy="335756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R6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387415" y="3981898"/>
            <a:ext cx="3001909" cy="2518174"/>
            <a:chOff x="0" y="0"/>
            <a:chExt cx="4002545" cy="335756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R7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47077" y="3981898"/>
            <a:ext cx="3001909" cy="2518174"/>
            <a:chOff x="0" y="0"/>
            <a:chExt cx="4002545" cy="335756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R9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948986" y="7165534"/>
            <a:ext cx="3001909" cy="2518174"/>
            <a:chOff x="0" y="0"/>
            <a:chExt cx="4002545" cy="3357565"/>
          </a:xfrm>
        </p:grpSpPr>
        <p:sp>
          <p:nvSpPr>
            <p:cNvPr id="27" name="TextBox 27"/>
            <p:cNvSpPr txBox="1"/>
            <p:nvPr/>
          </p:nvSpPr>
          <p:spPr>
            <a:xfrm>
              <a:off x="0" y="1038729"/>
              <a:ext cx="4002545" cy="466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0"/>
                </a:lnSpc>
              </a:pPr>
              <a:r>
                <a:rPr lang="en-US" sz="2300">
                  <a:solidFill>
                    <a:srgbClr val="28347F"/>
                  </a:solidFill>
                  <a:latin typeface="HK Grotesk Medium Bold"/>
                </a:rPr>
                <a:t>Xxxxxxxxxxxxxxxxxx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4002545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R10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794724"/>
              <a:ext cx="4002545" cy="1562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6336866" y="1496894"/>
            <a:ext cx="646032" cy="64603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2864393"/>
            <a:ext cx="1623060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-5400000">
            <a:off x="3548145" y="6147091"/>
            <a:ext cx="560699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-5400000">
            <a:off x="9132857" y="6147091"/>
            <a:ext cx="560699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7" name="Group 7"/>
          <p:cNvGrpSpPr/>
          <p:nvPr/>
        </p:nvGrpSpPr>
        <p:grpSpPr>
          <a:xfrm>
            <a:off x="-3559296" y="3558507"/>
            <a:ext cx="18288000" cy="10655800"/>
            <a:chOff x="0" y="0"/>
            <a:chExt cx="4816593" cy="28064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6889822" y="1028700"/>
            <a:ext cx="18288000" cy="10655800"/>
            <a:chOff x="0" y="0"/>
            <a:chExt cx="4816593" cy="28064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5424" y="-7373518"/>
            <a:ext cx="18288000" cy="10655800"/>
            <a:chOff x="0" y="0"/>
            <a:chExt cx="4816593" cy="28064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1028700"/>
            <a:ext cx="12868783" cy="2253582"/>
            <a:chOff x="0" y="0"/>
            <a:chExt cx="17158377" cy="300477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17158377" cy="1470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EFF4F4"/>
                  </a:solidFill>
                  <a:latin typeface="HK Grotesk Bold"/>
                </a:rPr>
                <a:t>Próximos semestres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28657"/>
              <a:ext cx="17158377" cy="1464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32"/>
                </a:lnSpc>
              </a:pPr>
              <a:r>
                <a:rPr lang="en-US" sz="2025">
                  <a:solidFill>
                    <a:srgbClr val="FFFFFF"/>
                  </a:solidFill>
                  <a:latin typeface="HK Grotesk Light"/>
                </a:rPr>
                <a:t>¿Qué me hace falta? ¿En qué voy a trabajar los próximos semestres? (Si ya concluí mi investigación y desarrollo, mencionar aquí si se van a publicar, patentar o escalar comercialmente los resultados de mi trabajo).</a:t>
              </a:r>
            </a:p>
            <a:p>
              <a:pPr marL="0" lvl="0" indent="0" algn="l">
                <a:lnSpc>
                  <a:spcPts val="3542"/>
                </a:lnSpc>
                <a:spcBef>
                  <a:spcPct val="0"/>
                </a:spcBef>
              </a:pPr>
              <a:endParaRPr lang="en-US" sz="2025">
                <a:solidFill>
                  <a:srgbClr val="FFFFFF"/>
                </a:solidFill>
                <a:latin typeface="HK Grotesk Light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86557" y="-2261318"/>
            <a:ext cx="8069580" cy="4853932"/>
            <a:chOff x="0" y="0"/>
            <a:chExt cx="2125322" cy="127840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677057" y="-2070818"/>
            <a:ext cx="8069580" cy="4853932"/>
            <a:chOff x="0" y="0"/>
            <a:chExt cx="2125322" cy="12784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867557" y="-1880318"/>
            <a:ext cx="8069580" cy="4853932"/>
            <a:chOff x="0" y="0"/>
            <a:chExt cx="2125322" cy="127840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058057" y="-1689818"/>
            <a:ext cx="8069580" cy="4853932"/>
            <a:chOff x="0" y="0"/>
            <a:chExt cx="2125322" cy="127840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17677" y="550725"/>
            <a:ext cx="1083600" cy="10836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5274369" y="1889444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FFFFFF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7557" y="1694815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FFFFFF"/>
                </a:solidFill>
                <a:latin typeface="HK Grotesk Bold Bold"/>
              </a:rPr>
              <a:t>UNIDAD DE ALTA TECNOLOGÍA  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-543300" y="4777707"/>
            <a:ext cx="18288000" cy="10655800"/>
            <a:chOff x="0" y="0"/>
            <a:chExt cx="4816593" cy="280646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05102" y="3768280"/>
            <a:ext cx="4508372" cy="5451988"/>
            <a:chOff x="0" y="0"/>
            <a:chExt cx="6011162" cy="7269317"/>
          </a:xfrm>
        </p:grpSpPr>
        <p:sp>
          <p:nvSpPr>
            <p:cNvPr id="38" name="TextBox 38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889807" y="3768280"/>
            <a:ext cx="4508372" cy="5451988"/>
            <a:chOff x="0" y="0"/>
            <a:chExt cx="6011162" cy="7269317"/>
          </a:xfrm>
        </p:grpSpPr>
        <p:sp>
          <p:nvSpPr>
            <p:cNvPr id="43" name="TextBox 43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392906" y="3768280"/>
            <a:ext cx="4508372" cy="5451988"/>
            <a:chOff x="0" y="0"/>
            <a:chExt cx="6011162" cy="7269317"/>
          </a:xfrm>
        </p:grpSpPr>
        <p:sp>
          <p:nvSpPr>
            <p:cNvPr id="48" name="TextBox 48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6336866" y="1496894"/>
            <a:ext cx="646032" cy="64603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2864393"/>
            <a:ext cx="1623060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-5400000">
            <a:off x="3548145" y="6147091"/>
            <a:ext cx="560699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-5400000">
            <a:off x="9132857" y="6147091"/>
            <a:ext cx="560699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7" name="Group 7"/>
          <p:cNvGrpSpPr/>
          <p:nvPr/>
        </p:nvGrpSpPr>
        <p:grpSpPr>
          <a:xfrm>
            <a:off x="-3559296" y="3558507"/>
            <a:ext cx="18288000" cy="10655800"/>
            <a:chOff x="0" y="0"/>
            <a:chExt cx="4816593" cy="28064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6889822" y="1662982"/>
            <a:ext cx="18288000" cy="10655800"/>
            <a:chOff x="0" y="0"/>
            <a:chExt cx="4816593" cy="28064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5424" y="-7373518"/>
            <a:ext cx="18288000" cy="10655800"/>
            <a:chOff x="0" y="0"/>
            <a:chExt cx="4816593" cy="28064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1028700"/>
            <a:ext cx="12868783" cy="2253582"/>
            <a:chOff x="0" y="0"/>
            <a:chExt cx="17158377" cy="300477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17158377" cy="1470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EFF4F4"/>
                  </a:solidFill>
                  <a:latin typeface="HK Grotesk Bold"/>
                </a:rPr>
                <a:t>Próximos semestres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28657"/>
              <a:ext cx="17158377" cy="1464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32"/>
                </a:lnSpc>
              </a:pPr>
              <a:r>
                <a:rPr lang="en-US" sz="2025">
                  <a:solidFill>
                    <a:srgbClr val="FFFFFF"/>
                  </a:solidFill>
                  <a:latin typeface="HK Grotesk Light"/>
                </a:rPr>
                <a:t>¿Qué me hace falta? ¿En qué voy a trabajar los próximos semestres? (Si ya concluí mi investigación y desarrollo, mencionar aquí si se van a publicar, patentar o escalar comercialmente los resultados de mi trabajo).</a:t>
              </a:r>
            </a:p>
            <a:p>
              <a:pPr marL="0" lvl="0" indent="0" algn="l">
                <a:lnSpc>
                  <a:spcPts val="3542"/>
                </a:lnSpc>
                <a:spcBef>
                  <a:spcPct val="0"/>
                </a:spcBef>
              </a:pPr>
              <a:endParaRPr lang="en-US" sz="2025">
                <a:solidFill>
                  <a:srgbClr val="FFFFFF"/>
                </a:solidFill>
                <a:latin typeface="HK Grotesk Light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86557" y="-2261318"/>
            <a:ext cx="8069580" cy="4853932"/>
            <a:chOff x="0" y="0"/>
            <a:chExt cx="2125322" cy="127840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677057" y="-2070818"/>
            <a:ext cx="8069580" cy="4853932"/>
            <a:chOff x="0" y="0"/>
            <a:chExt cx="2125322" cy="12784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867557" y="-1880318"/>
            <a:ext cx="8069580" cy="4853932"/>
            <a:chOff x="0" y="0"/>
            <a:chExt cx="2125322" cy="127840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058057" y="-1689818"/>
            <a:ext cx="8069580" cy="4853932"/>
            <a:chOff x="0" y="0"/>
            <a:chExt cx="2125322" cy="127840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17677" y="550725"/>
            <a:ext cx="1083600" cy="10836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5274369" y="1889444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FFFFFF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7557" y="1694815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FFFFFF"/>
                </a:solidFill>
                <a:latin typeface="HK Grotesk Bold Bold"/>
              </a:rPr>
              <a:t>UNIDAD DE ALTA TECNOLOGÍA  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-543300" y="4777707"/>
            <a:ext cx="18288000" cy="10655800"/>
            <a:chOff x="0" y="0"/>
            <a:chExt cx="4816593" cy="280646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05102" y="3768280"/>
            <a:ext cx="4508372" cy="5451988"/>
            <a:chOff x="0" y="0"/>
            <a:chExt cx="6011162" cy="7269317"/>
          </a:xfrm>
        </p:grpSpPr>
        <p:sp>
          <p:nvSpPr>
            <p:cNvPr id="38" name="TextBox 38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889807" y="3768280"/>
            <a:ext cx="4508372" cy="5451988"/>
            <a:chOff x="0" y="0"/>
            <a:chExt cx="6011162" cy="7269317"/>
          </a:xfrm>
        </p:grpSpPr>
        <p:sp>
          <p:nvSpPr>
            <p:cNvPr id="43" name="TextBox 43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392906" y="3768280"/>
            <a:ext cx="4508372" cy="5451988"/>
            <a:chOff x="0" y="0"/>
            <a:chExt cx="6011162" cy="7269317"/>
          </a:xfrm>
        </p:grpSpPr>
        <p:sp>
          <p:nvSpPr>
            <p:cNvPr id="48" name="TextBox 48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2000"/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6336866" y="1496894"/>
            <a:ext cx="646032" cy="64603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2864393"/>
            <a:ext cx="1623060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5" name="AutoShape 5"/>
          <p:cNvSpPr/>
          <p:nvPr/>
        </p:nvSpPr>
        <p:spPr>
          <a:xfrm rot="-5400000">
            <a:off x="3548145" y="6147091"/>
            <a:ext cx="560699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6" name="AutoShape 6"/>
          <p:cNvSpPr/>
          <p:nvPr/>
        </p:nvSpPr>
        <p:spPr>
          <a:xfrm rot="-5400000">
            <a:off x="9132857" y="6147091"/>
            <a:ext cx="5606998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7" name="Group 7"/>
          <p:cNvGrpSpPr/>
          <p:nvPr/>
        </p:nvGrpSpPr>
        <p:grpSpPr>
          <a:xfrm>
            <a:off x="-3559296" y="3558507"/>
            <a:ext cx="18288000" cy="10655800"/>
            <a:chOff x="0" y="0"/>
            <a:chExt cx="4816593" cy="28064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6889822" y="1662982"/>
            <a:ext cx="18288000" cy="10655800"/>
            <a:chOff x="0" y="0"/>
            <a:chExt cx="4816593" cy="28064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5424" y="-7373518"/>
            <a:ext cx="18288000" cy="10655800"/>
            <a:chOff x="0" y="0"/>
            <a:chExt cx="4816593" cy="28064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1028700"/>
            <a:ext cx="12868783" cy="2253582"/>
            <a:chOff x="0" y="0"/>
            <a:chExt cx="17158377" cy="300477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9525"/>
              <a:ext cx="17158377" cy="1470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EFF4F4"/>
                  </a:solidFill>
                  <a:latin typeface="HK Grotesk Bold"/>
                </a:rPr>
                <a:t>Próximos semestres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28657"/>
              <a:ext cx="17158377" cy="14646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32"/>
                </a:lnSpc>
              </a:pPr>
              <a:r>
                <a:rPr lang="en-US" sz="2025">
                  <a:solidFill>
                    <a:srgbClr val="FFFFFF"/>
                  </a:solidFill>
                  <a:latin typeface="HK Grotesk Light"/>
                </a:rPr>
                <a:t>¿Qué me hace falta? ¿En qué voy a trabajar los próximos semestres? (Si ya concluí mi investigación y desarrollo, mencionar aquí si se van a publicar, patentar o escalar comercialmente los resultados de mi trabajo).</a:t>
              </a:r>
            </a:p>
            <a:p>
              <a:pPr marL="0" lvl="0" indent="0" algn="l">
                <a:lnSpc>
                  <a:spcPts val="3542"/>
                </a:lnSpc>
                <a:spcBef>
                  <a:spcPct val="0"/>
                </a:spcBef>
              </a:pPr>
              <a:endParaRPr lang="en-US" sz="2025">
                <a:solidFill>
                  <a:srgbClr val="FFFFFF"/>
                </a:solidFill>
                <a:latin typeface="HK Grotesk Light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86557" y="-2261318"/>
            <a:ext cx="8069580" cy="4853932"/>
            <a:chOff x="0" y="0"/>
            <a:chExt cx="2125322" cy="127840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677057" y="-2070818"/>
            <a:ext cx="8069580" cy="4853932"/>
            <a:chOff x="0" y="0"/>
            <a:chExt cx="2125322" cy="127840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867557" y="-1880318"/>
            <a:ext cx="8069580" cy="4853932"/>
            <a:chOff x="0" y="0"/>
            <a:chExt cx="2125322" cy="127840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058057" y="-1689818"/>
            <a:ext cx="8069580" cy="4853932"/>
            <a:chOff x="0" y="0"/>
            <a:chExt cx="2125322" cy="127840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25322" cy="1278402"/>
            </a:xfrm>
            <a:custGeom>
              <a:avLst/>
              <a:gdLst/>
              <a:ahLst/>
              <a:cxnLst/>
              <a:rect l="l" t="t" r="r" b="b"/>
              <a:pathLst>
                <a:path w="2125322" h="1278402">
                  <a:moveTo>
                    <a:pt x="0" y="0"/>
                  </a:moveTo>
                  <a:lnTo>
                    <a:pt x="2125322" y="0"/>
                  </a:lnTo>
                  <a:lnTo>
                    <a:pt x="2125322" y="1278402"/>
                  </a:lnTo>
                  <a:lnTo>
                    <a:pt x="0" y="1278402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17677" y="550725"/>
            <a:ext cx="1083600" cy="10836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15274369" y="1889444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FFFFFF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7557" y="1694815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FFFFFF"/>
                </a:solidFill>
                <a:latin typeface="HK Grotesk Bold Bold"/>
              </a:rPr>
              <a:t>UNIDAD DE ALTA TECNOLOGÍA  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-543300" y="4777707"/>
            <a:ext cx="18288000" cy="10655800"/>
            <a:chOff x="0" y="0"/>
            <a:chExt cx="4816593" cy="280646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16592" cy="2806466"/>
            </a:xfrm>
            <a:custGeom>
              <a:avLst/>
              <a:gdLst/>
              <a:ahLst/>
              <a:cxnLst/>
              <a:rect l="l" t="t" r="r" b="b"/>
              <a:pathLst>
                <a:path w="4816592" h="2806466">
                  <a:moveTo>
                    <a:pt x="0" y="0"/>
                  </a:moveTo>
                  <a:lnTo>
                    <a:pt x="4816592" y="0"/>
                  </a:lnTo>
                  <a:lnTo>
                    <a:pt x="4816592" y="2806466"/>
                  </a:lnTo>
                  <a:lnTo>
                    <a:pt x="0" y="2806466"/>
                  </a:lnTo>
                  <a:close/>
                </a:path>
              </a:pathLst>
            </a:custGeom>
            <a:solidFill>
              <a:srgbClr val="192327">
                <a:alpha val="51765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05102" y="3768280"/>
            <a:ext cx="4508372" cy="5451988"/>
            <a:chOff x="0" y="0"/>
            <a:chExt cx="6011162" cy="7269317"/>
          </a:xfrm>
        </p:grpSpPr>
        <p:sp>
          <p:nvSpPr>
            <p:cNvPr id="38" name="TextBox 38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889807" y="3768280"/>
            <a:ext cx="4508372" cy="5451988"/>
            <a:chOff x="0" y="0"/>
            <a:chExt cx="6011162" cy="7269317"/>
          </a:xfrm>
        </p:grpSpPr>
        <p:sp>
          <p:nvSpPr>
            <p:cNvPr id="43" name="TextBox 43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392906" y="3768280"/>
            <a:ext cx="4508372" cy="5451988"/>
            <a:chOff x="0" y="0"/>
            <a:chExt cx="6011162" cy="7269317"/>
          </a:xfrm>
        </p:grpSpPr>
        <p:sp>
          <p:nvSpPr>
            <p:cNvPr id="48" name="TextBox 48"/>
            <p:cNvSpPr txBox="1"/>
            <p:nvPr/>
          </p:nvSpPr>
          <p:spPr>
            <a:xfrm>
              <a:off x="0" y="3648626"/>
              <a:ext cx="6011162" cy="318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FFFFFF"/>
                  </a:solidFill>
                  <a:latin typeface="HK Grotesk Medium Bold"/>
                </a:rPr>
                <a:t>XXXXXXXXXXXXXXXXXXXXXXXXXXXXXXXXXXXXXXXXXXXXXXXXXXXXXXXXXXXXXXXXXXXXXXXXXXXXXXXXXXXXXXXXXXXXXXXXXXXXXXXXXXXXXXXXXXXXXXXXXXXXXXXXXXXXXXXXXXXXXXXXXXXXXXXXXXXXXXXXXXXXXXXXXXXXXXX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EFF4F4"/>
                  </a:solidFill>
                  <a:latin typeface="HK Grotesk Bold"/>
                </a:rPr>
                <a:t>XXXX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1630841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EFF4F4"/>
                  </a:solidFill>
                  <a:latin typeface="HK Grotesk Medium Bold"/>
                </a:rPr>
                <a:t>XXXXX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142" b="71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7430399"/>
            <a:ext cx="1623060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19524" y="-4734433"/>
            <a:ext cx="10361292" cy="10361292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192327">
                <a:alpha val="49804"/>
              </a:srgbClr>
            </a:solidFill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56809" y="578210"/>
            <a:ext cx="3429896" cy="38074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63677" y="6525408"/>
            <a:ext cx="7549755" cy="1771883"/>
            <a:chOff x="0" y="0"/>
            <a:chExt cx="10066340" cy="2362511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0066340" cy="1609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23"/>
                </a:lnSpc>
              </a:pPr>
              <a:r>
                <a:rPr lang="en-US" sz="7936">
                  <a:solidFill>
                    <a:srgbClr val="192327">
                      <a:alpha val="62745"/>
                    </a:srgbClr>
                  </a:solidFill>
                  <a:latin typeface="HK Grotesk Bold"/>
                </a:rPr>
                <a:t>¡Muchas gracias!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32393"/>
              <a:ext cx="10066340" cy="430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7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4048" y="6441522"/>
            <a:ext cx="7549755" cy="1771883"/>
            <a:chOff x="0" y="0"/>
            <a:chExt cx="10066340" cy="236251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10066340" cy="1609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23"/>
                </a:lnSpc>
              </a:pPr>
              <a:r>
                <a:rPr lang="en-US" sz="7936">
                  <a:solidFill>
                    <a:srgbClr val="192327"/>
                  </a:solidFill>
                  <a:latin typeface="HK Grotesk Bold"/>
                </a:rPr>
                <a:t>¡Muchas gracias!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32393"/>
              <a:ext cx="10066340" cy="4301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73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3305283" y="5337914"/>
            <a:ext cx="7230991" cy="0"/>
          </a:xfrm>
          <a:prstGeom prst="line">
            <a:avLst/>
          </a:prstGeom>
          <a:ln w="9525" cap="rnd">
            <a:solidFill>
              <a:srgbClr val="28347F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4566"/>
          <a:stretch>
            <a:fillRect/>
          </a:stretch>
        </p:blipFill>
        <p:spPr>
          <a:xfrm>
            <a:off x="14458689" y="7520589"/>
            <a:ext cx="2800611" cy="14774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77014"/>
          <a:stretch>
            <a:fillRect/>
          </a:stretch>
        </p:blipFill>
        <p:spPr>
          <a:xfrm>
            <a:off x="11305054" y="7520589"/>
            <a:ext cx="2294278" cy="13392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6314" r="36518"/>
          <a:stretch>
            <a:fillRect/>
          </a:stretch>
        </p:blipFill>
        <p:spPr>
          <a:xfrm>
            <a:off x="7850864" y="7457332"/>
            <a:ext cx="2839809" cy="1402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63525" y="5342676"/>
            <a:ext cx="2360949" cy="16615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651684" y="5342676"/>
            <a:ext cx="1702632" cy="1702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89994" y="5342676"/>
            <a:ext cx="1702632" cy="17026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35304" y="2173968"/>
            <a:ext cx="1961424" cy="19614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93776" y="2042648"/>
            <a:ext cx="5243646" cy="3016109"/>
            <a:chOff x="0" y="0"/>
            <a:chExt cx="6991528" cy="402147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6991528" cy="2879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520"/>
                </a:lnSpc>
              </a:pPr>
              <a:r>
                <a:rPr lang="en-US" sz="7100">
                  <a:solidFill>
                    <a:srgbClr val="28347F"/>
                  </a:solidFill>
                  <a:latin typeface="HK Grotesk Bold"/>
                </a:rPr>
                <a:t>Redes Sociales UAT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63780"/>
              <a:ext cx="6991528" cy="520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52"/>
                </a:lnSpc>
              </a:pPr>
              <a:r>
                <a:rPr lang="en-US" sz="2424">
                  <a:solidFill>
                    <a:srgbClr val="000000"/>
                  </a:solidFill>
                  <a:latin typeface="HK Grotesk Medium"/>
                </a:rPr>
                <a:t> ¡Síguenos en nuestras redes!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0332" y="962025"/>
            <a:ext cx="17917668" cy="837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 Bold"/>
              </a:rPr>
              <a:t>Nota.</a:t>
            </a:r>
            <a:r>
              <a:rPr lang="en-US" sz="3399">
                <a:solidFill>
                  <a:srgbClr val="000000"/>
                </a:solidFill>
                <a:latin typeface="Open Sans Light"/>
              </a:rPr>
              <a:t> Ustedes pueden agregar o retirar los slides que consideren necesarios dependiendo del material siempre y cuando se reporten las secciones establecidas en el formato.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Abstract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Objetivo General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Objetivos Específicos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Hipótesis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Definición del problema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Estado del arte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Avance semestral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Resultados (parciales o globales)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Trabajo próximo semestre.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Se puede incluir material videográfico y/o fotográfico.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24"/>
          <a:stretch>
            <a:fillRect/>
          </a:stretch>
        </p:blipFill>
        <p:spPr>
          <a:xfrm>
            <a:off x="-3575783" y="8029004"/>
            <a:ext cx="25439566" cy="451599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3201382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25606" y="598766"/>
            <a:ext cx="1083600" cy="1083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82298" y="1934287"/>
            <a:ext cx="2279025" cy="13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000000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575487" y="1741403"/>
            <a:ext cx="3238335" cy="21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000000"/>
                </a:solidFill>
                <a:latin typeface="HK Grotesk Bold Bold"/>
              </a:rPr>
              <a:t>UNIDAD DE ALTA TECNOLOGÍA  </a:t>
            </a:r>
          </a:p>
        </p:txBody>
      </p:sp>
      <p:sp>
        <p:nvSpPr>
          <p:cNvPr id="7" name="AutoShape 7"/>
          <p:cNvSpPr/>
          <p:nvPr/>
        </p:nvSpPr>
        <p:spPr>
          <a:xfrm>
            <a:off x="1030723" y="3067045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8" name="Group 8"/>
          <p:cNvGrpSpPr/>
          <p:nvPr/>
        </p:nvGrpSpPr>
        <p:grpSpPr>
          <a:xfrm>
            <a:off x="1563624" y="2600070"/>
            <a:ext cx="8890288" cy="1610962"/>
            <a:chOff x="0" y="0"/>
            <a:chExt cx="11853717" cy="2147949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1853717" cy="1470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28347F"/>
                  </a:solidFill>
                  <a:latin typeface="HK Grotesk Bold"/>
                </a:rPr>
                <a:t>ABSTRACT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57232"/>
              <a:ext cx="11853717" cy="57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4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868042" y="3870037"/>
            <a:ext cx="13199364" cy="3579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302249" cy="10287000"/>
            <a:chOff x="0" y="0"/>
            <a:chExt cx="280841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8415" cy="3479800"/>
            </a:xfrm>
            <a:custGeom>
              <a:avLst/>
              <a:gdLst/>
              <a:ahLst/>
              <a:cxnLst/>
              <a:rect l="l" t="t" r="r" b="b"/>
              <a:pathLst>
                <a:path w="2808415" h="3479800">
                  <a:moveTo>
                    <a:pt x="0" y="0"/>
                  </a:moveTo>
                  <a:lnTo>
                    <a:pt x="2808415" y="0"/>
                  </a:lnTo>
                  <a:lnTo>
                    <a:pt x="280841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MX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8302249" cy="10287000"/>
            <a:chOff x="0" y="0"/>
            <a:chExt cx="11069666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53000"/>
            </a:blip>
            <a:srcRect l="26756" r="19472"/>
            <a:stretch>
              <a:fillRect/>
            </a:stretch>
          </p:blipFill>
          <p:spPr>
            <a:xfrm>
              <a:off x="0" y="0"/>
              <a:ext cx="11069666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264686" y="-325755"/>
            <a:ext cx="9109207" cy="10938510"/>
            <a:chOff x="0" y="0"/>
            <a:chExt cx="2399133" cy="28809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99133" cy="2880924"/>
            </a:xfrm>
            <a:custGeom>
              <a:avLst/>
              <a:gdLst/>
              <a:ahLst/>
              <a:cxnLst/>
              <a:rect l="l" t="t" r="r" b="b"/>
              <a:pathLst>
                <a:path w="2399133" h="2880924">
                  <a:moveTo>
                    <a:pt x="0" y="0"/>
                  </a:moveTo>
                  <a:lnTo>
                    <a:pt x="2399133" y="0"/>
                  </a:lnTo>
                  <a:lnTo>
                    <a:pt x="2399133" y="2880924"/>
                  </a:lnTo>
                  <a:lnTo>
                    <a:pt x="0" y="2880924"/>
                  </a:lnTo>
                  <a:close/>
                </a:path>
              </a:pathLst>
            </a:custGeom>
            <a:solidFill>
              <a:srgbClr val="192327">
                <a:alpha val="58824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2077" y="8425010"/>
            <a:ext cx="1083600" cy="10836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8547961" y="1081812"/>
            <a:ext cx="849785" cy="743562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3302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92966" y="1102559"/>
            <a:ext cx="702068" cy="70206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5400000">
            <a:off x="8547961" y="3734888"/>
            <a:ext cx="849785" cy="743562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3302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44521" y="3813928"/>
            <a:ext cx="598959" cy="585482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5400000">
            <a:off x="8547961" y="6611899"/>
            <a:ext cx="849785" cy="743562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3302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44521" y="6647433"/>
            <a:ext cx="672495" cy="67249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9700023" y="1129018"/>
            <a:ext cx="7559277" cy="1877272"/>
            <a:chOff x="0" y="0"/>
            <a:chExt cx="10079035" cy="250302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878487"/>
              <a:ext cx="10079035" cy="1587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2"/>
                </a:lnSpc>
              </a:pPr>
              <a:r>
                <a:rPr lang="en-US" sz="2424">
                  <a:solidFill>
                    <a:srgbClr val="000000"/>
                  </a:solidFill>
                  <a:latin typeface="HK Grotesk Light"/>
                </a:rPr>
                <a:t>Aplica animaciones de página y transiciones a tu presentación de Canva para enfatizar ideas y hacerlas incluso más inolvidables.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079035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Objetivo General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700023" y="3872218"/>
            <a:ext cx="7559277" cy="1817382"/>
            <a:chOff x="0" y="0"/>
            <a:chExt cx="10079035" cy="2423176"/>
          </a:xfrm>
        </p:grpSpPr>
        <p:sp>
          <p:nvSpPr>
            <p:cNvPr id="26" name="TextBox 26"/>
            <p:cNvSpPr txBox="1"/>
            <p:nvPr/>
          </p:nvSpPr>
          <p:spPr>
            <a:xfrm>
              <a:off x="0" y="798634"/>
              <a:ext cx="10079035" cy="1587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2"/>
                </a:lnSpc>
              </a:pPr>
              <a:r>
                <a:rPr lang="en-US" sz="2424">
                  <a:solidFill>
                    <a:srgbClr val="000000"/>
                  </a:solidFill>
                  <a:latin typeface="HK Grotesk Light"/>
                </a:rPr>
                <a:t>Encuentra la magia y la diversión de usar las presentaciones de Canva; presiona C para confeti, D para redoble de tambores y O para burbujas.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0079035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Objetivos Específicos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700023" y="6724848"/>
            <a:ext cx="7559277" cy="1909259"/>
            <a:chOff x="0" y="0"/>
            <a:chExt cx="10079035" cy="2545679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38100"/>
              <a:ext cx="10079035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Bold Bold"/>
                </a:rPr>
                <a:t>Hipótesis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921137"/>
              <a:ext cx="10079035" cy="1587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2"/>
                </a:lnSpc>
                <a:spcBef>
                  <a:spcPct val="0"/>
                </a:spcBef>
              </a:pPr>
              <a:r>
                <a:rPr lang="en-US" sz="2424">
                  <a:solidFill>
                    <a:srgbClr val="000000"/>
                  </a:solidFill>
                  <a:latin typeface="HK Grotesk Light"/>
                </a:rPr>
                <a:t>Colabora en tiempo real con tus compañeros de equipo. Comparte las tareas y trabaja en simultáneo para crear una presentación poderosa.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938769" y="9763729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FFFFFF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531957" y="9569100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FFFFFF"/>
                </a:solidFill>
                <a:latin typeface="HK Grotesk Bold Bold"/>
              </a:rPr>
              <a:t>UNIDAD DE ALTA TECNOLOGÍA  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3031236" y="5143500"/>
            <a:ext cx="6077971" cy="10938510"/>
            <a:chOff x="0" y="0"/>
            <a:chExt cx="1600783" cy="288092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00783" cy="2880924"/>
            </a:xfrm>
            <a:custGeom>
              <a:avLst/>
              <a:gdLst/>
              <a:ahLst/>
              <a:cxnLst/>
              <a:rect l="l" t="t" r="r" b="b"/>
              <a:pathLst>
                <a:path w="1600783" h="2880924">
                  <a:moveTo>
                    <a:pt x="0" y="0"/>
                  </a:moveTo>
                  <a:lnTo>
                    <a:pt x="1600783" y="0"/>
                  </a:lnTo>
                  <a:lnTo>
                    <a:pt x="1600783" y="2880924"/>
                  </a:lnTo>
                  <a:lnTo>
                    <a:pt x="0" y="2880924"/>
                  </a:lnTo>
                  <a:close/>
                </a:path>
              </a:pathLst>
            </a:custGeom>
            <a:solidFill>
              <a:srgbClr val="192327">
                <a:alpha val="19608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 rot="-5400000">
            <a:off x="600967" y="-4015662"/>
            <a:ext cx="6077971" cy="10938510"/>
            <a:chOff x="0" y="0"/>
            <a:chExt cx="1600783" cy="288092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600783" cy="2880924"/>
            </a:xfrm>
            <a:custGeom>
              <a:avLst/>
              <a:gdLst/>
              <a:ahLst/>
              <a:cxnLst/>
              <a:rect l="l" t="t" r="r" b="b"/>
              <a:pathLst>
                <a:path w="1600783" h="2880924">
                  <a:moveTo>
                    <a:pt x="0" y="0"/>
                  </a:moveTo>
                  <a:lnTo>
                    <a:pt x="1600783" y="0"/>
                  </a:lnTo>
                  <a:lnTo>
                    <a:pt x="1600783" y="2880924"/>
                  </a:lnTo>
                  <a:lnTo>
                    <a:pt x="0" y="2880924"/>
                  </a:lnTo>
                  <a:close/>
                </a:path>
              </a:pathLst>
            </a:custGeom>
            <a:solidFill>
              <a:srgbClr val="192327">
                <a:alpha val="19608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73393" y="0"/>
            <a:ext cx="6714607" cy="10287000"/>
            <a:chOff x="0" y="0"/>
            <a:chExt cx="8952809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5767" r="25767"/>
            <a:stretch>
              <a:fillRect/>
            </a:stretch>
          </p:blipFill>
          <p:spPr>
            <a:xfrm>
              <a:off x="0" y="0"/>
              <a:ext cx="8952809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2538993" y="2081302"/>
            <a:ext cx="4554935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784705" y="1303679"/>
            <a:ext cx="849785" cy="743562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302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1205040"/>
            <a:ext cx="1011558" cy="8762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95091" y="1465943"/>
            <a:ext cx="9109870" cy="41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28347F"/>
                </a:solidFill>
                <a:latin typeface="HK Grotesk Bold"/>
              </a:rPr>
              <a:t>DEFINICIÓN DEL PROBLEMA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233702"/>
            <a:ext cx="9592056" cy="7179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5102" y="3919754"/>
            <a:ext cx="4508372" cy="5109187"/>
            <a:chOff x="0" y="0"/>
            <a:chExt cx="6011162" cy="6812249"/>
          </a:xfrm>
        </p:grpSpPr>
        <p:sp>
          <p:nvSpPr>
            <p:cNvPr id="3" name="TextBox 3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56407" y="3348355"/>
            <a:ext cx="5575187" cy="5909945"/>
            <a:chOff x="0" y="0"/>
            <a:chExt cx="1885927" cy="19991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5927" cy="1999167"/>
            </a:xfrm>
            <a:custGeom>
              <a:avLst/>
              <a:gdLst/>
              <a:ahLst/>
              <a:cxnLst/>
              <a:rect l="l" t="t" r="r" b="b"/>
              <a:pathLst>
                <a:path w="1885927" h="1999167">
                  <a:moveTo>
                    <a:pt x="0" y="0"/>
                  </a:moveTo>
                  <a:lnTo>
                    <a:pt x="1885927" y="0"/>
                  </a:lnTo>
                  <a:lnTo>
                    <a:pt x="1885927" y="1999167"/>
                  </a:lnTo>
                  <a:lnTo>
                    <a:pt x="0" y="1999167"/>
                  </a:lnTo>
                  <a:close/>
                </a:path>
              </a:pathLst>
            </a:custGeom>
            <a:solidFill>
              <a:srgbClr val="EFF4F4"/>
            </a:solidFill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3108" y="295728"/>
            <a:ext cx="1083600" cy="1083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429800" y="1634447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000000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22988" y="1439818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000000"/>
                </a:solidFill>
                <a:latin typeface="HK Grotesk Bold Bold"/>
              </a:rPr>
              <a:t>UNIDAD DE ALTA TECNOLOGÍA  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28700" y="2250159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3" name="AutoShape 13"/>
          <p:cNvSpPr/>
          <p:nvPr/>
        </p:nvSpPr>
        <p:spPr>
          <a:xfrm>
            <a:off x="1030723" y="2115823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4" name="Group 14"/>
          <p:cNvGrpSpPr/>
          <p:nvPr/>
        </p:nvGrpSpPr>
        <p:grpSpPr>
          <a:xfrm>
            <a:off x="1563624" y="1648847"/>
            <a:ext cx="8890288" cy="1452179"/>
            <a:chOff x="0" y="0"/>
            <a:chExt cx="11853717" cy="193623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11853717" cy="1470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28347F"/>
                  </a:solidFill>
                  <a:latin typeface="HK Grotesk Bold"/>
                </a:rPr>
                <a:t>Estado del Arte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66757"/>
              <a:ext cx="11853717" cy="358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42"/>
                </a:lnSpc>
                <a:spcBef>
                  <a:spcPct val="0"/>
                </a:spcBef>
              </a:pPr>
              <a:r>
                <a:rPr lang="en-US" sz="1725">
                  <a:solidFill>
                    <a:srgbClr val="000000"/>
                  </a:solidFill>
                  <a:latin typeface="HK Grotesk Light"/>
                </a:rPr>
                <a:t>(Análisis bibliográfico, patentes, benchmarking, etc).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2546" y="3919754"/>
            <a:ext cx="4508372" cy="5109187"/>
            <a:chOff x="0" y="0"/>
            <a:chExt cx="6011162" cy="681224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752952" y="3919754"/>
            <a:ext cx="4508372" cy="5109187"/>
            <a:chOff x="0" y="0"/>
            <a:chExt cx="6011162" cy="681224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5102" y="3919754"/>
            <a:ext cx="4508372" cy="5109187"/>
            <a:chOff x="0" y="0"/>
            <a:chExt cx="6011162" cy="6812249"/>
          </a:xfrm>
        </p:grpSpPr>
        <p:sp>
          <p:nvSpPr>
            <p:cNvPr id="3" name="TextBox 3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56407" y="3348355"/>
            <a:ext cx="5575187" cy="5909945"/>
            <a:chOff x="0" y="0"/>
            <a:chExt cx="1885927" cy="19991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5927" cy="1999167"/>
            </a:xfrm>
            <a:custGeom>
              <a:avLst/>
              <a:gdLst/>
              <a:ahLst/>
              <a:cxnLst/>
              <a:rect l="l" t="t" r="r" b="b"/>
              <a:pathLst>
                <a:path w="1885927" h="1999167">
                  <a:moveTo>
                    <a:pt x="0" y="0"/>
                  </a:moveTo>
                  <a:lnTo>
                    <a:pt x="1885927" y="0"/>
                  </a:lnTo>
                  <a:lnTo>
                    <a:pt x="1885927" y="1999167"/>
                  </a:lnTo>
                  <a:lnTo>
                    <a:pt x="0" y="1999167"/>
                  </a:lnTo>
                  <a:close/>
                </a:path>
              </a:pathLst>
            </a:custGeom>
            <a:solidFill>
              <a:srgbClr val="EFF4F4"/>
            </a:solidFill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3108" y="295728"/>
            <a:ext cx="1083600" cy="1083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429800" y="1634447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000000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22988" y="1439818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000000"/>
                </a:solidFill>
                <a:latin typeface="HK Grotesk Bold Bold"/>
              </a:rPr>
              <a:t>UNIDAD DE ALTA TECNOLOGÍA  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28700" y="2250159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3" name="AutoShape 13"/>
          <p:cNvSpPr/>
          <p:nvPr/>
        </p:nvSpPr>
        <p:spPr>
          <a:xfrm>
            <a:off x="1030723" y="2115823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4" name="Group 14"/>
          <p:cNvGrpSpPr/>
          <p:nvPr/>
        </p:nvGrpSpPr>
        <p:grpSpPr>
          <a:xfrm>
            <a:off x="1563624" y="1648847"/>
            <a:ext cx="8890288" cy="1452179"/>
            <a:chOff x="0" y="0"/>
            <a:chExt cx="11853717" cy="193623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11853717" cy="1470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28347F"/>
                  </a:solidFill>
                  <a:latin typeface="HK Grotesk Bold"/>
                </a:rPr>
                <a:t>Estado del Arte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66757"/>
              <a:ext cx="11853717" cy="358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42"/>
                </a:lnSpc>
                <a:spcBef>
                  <a:spcPct val="0"/>
                </a:spcBef>
              </a:pPr>
              <a:r>
                <a:rPr lang="en-US" sz="1725">
                  <a:solidFill>
                    <a:srgbClr val="000000"/>
                  </a:solidFill>
                  <a:latin typeface="HK Grotesk Light"/>
                </a:rPr>
                <a:t>(Análisis bibliográfico, patentes, benchmarking, etc).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2546" y="3919754"/>
            <a:ext cx="4508372" cy="5109187"/>
            <a:chOff x="0" y="0"/>
            <a:chExt cx="6011162" cy="681224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752952" y="3919754"/>
            <a:ext cx="4508372" cy="5109187"/>
            <a:chOff x="0" y="0"/>
            <a:chExt cx="6011162" cy="681224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5102" y="3919754"/>
            <a:ext cx="4508372" cy="5109187"/>
            <a:chOff x="0" y="0"/>
            <a:chExt cx="6011162" cy="6812249"/>
          </a:xfrm>
        </p:grpSpPr>
        <p:sp>
          <p:nvSpPr>
            <p:cNvPr id="3" name="TextBox 3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56407" y="3348355"/>
            <a:ext cx="5575187" cy="5909945"/>
            <a:chOff x="0" y="0"/>
            <a:chExt cx="1885927" cy="19991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5927" cy="1999167"/>
            </a:xfrm>
            <a:custGeom>
              <a:avLst/>
              <a:gdLst/>
              <a:ahLst/>
              <a:cxnLst/>
              <a:rect l="l" t="t" r="r" b="b"/>
              <a:pathLst>
                <a:path w="1885927" h="1999167">
                  <a:moveTo>
                    <a:pt x="0" y="0"/>
                  </a:moveTo>
                  <a:lnTo>
                    <a:pt x="1885927" y="0"/>
                  </a:lnTo>
                  <a:lnTo>
                    <a:pt x="1885927" y="1999167"/>
                  </a:lnTo>
                  <a:lnTo>
                    <a:pt x="0" y="1999167"/>
                  </a:lnTo>
                  <a:close/>
                </a:path>
              </a:pathLst>
            </a:custGeom>
            <a:solidFill>
              <a:srgbClr val="EFF4F4"/>
            </a:solidFill>
          </p:spPr>
          <p:txBody>
            <a:bodyPr/>
            <a:lstStyle/>
            <a:p>
              <a:endParaRPr lang="es-MX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3108" y="295728"/>
            <a:ext cx="1083600" cy="1083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429800" y="1634447"/>
            <a:ext cx="2279025" cy="1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"/>
              </a:lnSpc>
            </a:pPr>
            <a:r>
              <a:rPr lang="en-US" sz="752" spc="285">
                <a:solidFill>
                  <a:srgbClr val="000000"/>
                </a:solidFill>
                <a:latin typeface="HK Grotesk Medium"/>
              </a:rPr>
              <a:t>CAMPUS UNAM JURIQUILLA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22988" y="1439818"/>
            <a:ext cx="3238335" cy="20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</a:pPr>
            <a:r>
              <a:rPr lang="en-US" sz="1405" spc="168">
                <a:solidFill>
                  <a:srgbClr val="000000"/>
                </a:solidFill>
                <a:latin typeface="HK Grotesk Bold Bold"/>
              </a:rPr>
              <a:t>UNIDAD DE ALTA TECNOLOGÍA  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28700" y="2250159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13" name="AutoShape 13"/>
          <p:cNvSpPr/>
          <p:nvPr/>
        </p:nvSpPr>
        <p:spPr>
          <a:xfrm>
            <a:off x="1030723" y="2115823"/>
            <a:ext cx="16230600" cy="0"/>
          </a:xfrm>
          <a:prstGeom prst="line">
            <a:avLst/>
          </a:prstGeom>
          <a:ln w="9525" cap="flat">
            <a:solidFill>
              <a:srgbClr val="BDC2C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grpSp>
        <p:nvGrpSpPr>
          <p:cNvPr id="14" name="Group 14"/>
          <p:cNvGrpSpPr/>
          <p:nvPr/>
        </p:nvGrpSpPr>
        <p:grpSpPr>
          <a:xfrm>
            <a:off x="1563624" y="1648847"/>
            <a:ext cx="8890288" cy="1452179"/>
            <a:chOff x="0" y="0"/>
            <a:chExt cx="11853717" cy="193623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11853717" cy="1470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28347F"/>
                  </a:solidFill>
                  <a:latin typeface="HK Grotesk Bold"/>
                </a:rPr>
                <a:t>Estado del Arte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66757"/>
              <a:ext cx="11853717" cy="358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242"/>
                </a:lnSpc>
                <a:spcBef>
                  <a:spcPct val="0"/>
                </a:spcBef>
              </a:pPr>
              <a:r>
                <a:rPr lang="en-US" sz="1725">
                  <a:solidFill>
                    <a:srgbClr val="000000"/>
                  </a:solidFill>
                  <a:latin typeface="HK Grotesk Light"/>
                </a:rPr>
                <a:t>(Análisis bibliográfico, patentes, benchmarking, etc).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2546" y="3919754"/>
            <a:ext cx="4508372" cy="5109187"/>
            <a:chOff x="0" y="0"/>
            <a:chExt cx="6011162" cy="681224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752952" y="3919754"/>
            <a:ext cx="4508372" cy="5109187"/>
            <a:chOff x="0" y="0"/>
            <a:chExt cx="6011162" cy="681224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3648626"/>
              <a:ext cx="6011162" cy="2725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62"/>
                </a:lnSpc>
              </a:pPr>
              <a:r>
                <a:rPr lang="en-US" sz="2124">
                  <a:solidFill>
                    <a:srgbClr val="000000"/>
                  </a:solidFill>
                  <a:latin typeface="HK Grotesk Medium"/>
                </a:rPr>
                <a:t>XXXXXXXXXXXXXXXXXXXXXXXXXXXXXXXXXXXXXXXXXXXXXXXXXXXXXXXXXXXXXXXXXXXXXXXXXXXXXXXXXXXXXXXXXXXXXXXXXXXXXXXXXXXXXXXXXXXXXXXXXXXXXXXXXXXXXXXX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6011162" cy="1295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399">
                  <a:solidFill>
                    <a:srgbClr val="28347F"/>
                  </a:solidFill>
                  <a:latin typeface="HK Grotesk Bold"/>
                </a:rPr>
                <a:t>XXX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608967"/>
              <a:ext cx="6011162" cy="657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28347F"/>
                  </a:solidFill>
                  <a:latin typeface="HK Grotesk Medium"/>
                </a:rPr>
                <a:t>XXX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589195"/>
              <a:ext cx="6011162" cy="355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800">
                  <a:solidFill>
                    <a:srgbClr val="28347F"/>
                  </a:solidFill>
                  <a:latin typeface="HK Grotesk Medium"/>
                </a:rPr>
                <a:t>XXXXX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14702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7299970" y="1386922"/>
            <a:ext cx="9518596" cy="2094201"/>
            <a:chOff x="0" y="0"/>
            <a:chExt cx="12691462" cy="27922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082"/>
              <a:ext cx="2258801" cy="225880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718364" y="-38100"/>
              <a:ext cx="8973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HK Grotesk Bold"/>
                </a:rPr>
                <a:t>XXXXXXXXXXXXXXXXXXXXXXX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18364" y="1622995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99970" y="4296450"/>
            <a:ext cx="9518596" cy="2094201"/>
            <a:chOff x="0" y="0"/>
            <a:chExt cx="12691462" cy="279226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082"/>
              <a:ext cx="2258801" cy="22588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3718364" y="-38100"/>
              <a:ext cx="8973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HK Grotesk Bold"/>
                </a:rPr>
                <a:t>XXXXXXXXXXXXXXXXXXXXXXX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718364" y="1622995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24"/>
          <a:stretch>
            <a:fillRect/>
          </a:stretch>
        </p:blipFill>
        <p:spPr>
          <a:xfrm>
            <a:off x="-5230354" y="7205977"/>
            <a:ext cx="32999238" cy="58579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299970" y="7205977"/>
            <a:ext cx="9518596" cy="1766685"/>
            <a:chOff x="0" y="0"/>
            <a:chExt cx="12691462" cy="235557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58801" cy="2258801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3718364" y="258425"/>
              <a:ext cx="8973098" cy="647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Bold"/>
                </a:rPr>
                <a:t>XXXXXXXXXXXXXXXXXXXXXXXX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718364" y="1186306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16084" y="1655598"/>
            <a:ext cx="1261872" cy="12618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26930" y="4475971"/>
            <a:ext cx="1440180" cy="14401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26930" y="7293762"/>
            <a:ext cx="1518530" cy="151853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28700" y="4087231"/>
            <a:ext cx="5655364" cy="194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50"/>
              </a:lnSpc>
              <a:spcBef>
                <a:spcPct val="0"/>
              </a:spcBef>
            </a:pPr>
            <a:r>
              <a:rPr lang="en-US" sz="6375">
                <a:solidFill>
                  <a:srgbClr val="28347F"/>
                </a:solidFill>
                <a:latin typeface="HK Grotesk Bold"/>
              </a:rPr>
              <a:t>Avance Semestral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3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147020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7299970" y="1386922"/>
            <a:ext cx="9518596" cy="2094201"/>
            <a:chOff x="0" y="0"/>
            <a:chExt cx="12691462" cy="279226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082"/>
              <a:ext cx="2258801" cy="225880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718364" y="-38100"/>
              <a:ext cx="8973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HK Grotesk Bold"/>
                </a:rPr>
                <a:t>XXXXXXXXXXXXXXXXXXXXXXX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18364" y="1622995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99970" y="4296450"/>
            <a:ext cx="9518596" cy="2094201"/>
            <a:chOff x="0" y="0"/>
            <a:chExt cx="12691462" cy="279226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0082"/>
              <a:ext cx="2258801" cy="2258801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3718364" y="-38100"/>
              <a:ext cx="897309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>
                  <a:solidFill>
                    <a:srgbClr val="FFFFFF"/>
                  </a:solidFill>
                  <a:latin typeface="HK Grotesk Bold"/>
                </a:rPr>
                <a:t>XXXXXXXXXXXXXXXXXXXXXXX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718364" y="1622995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24"/>
          <a:stretch>
            <a:fillRect/>
          </a:stretch>
        </p:blipFill>
        <p:spPr>
          <a:xfrm>
            <a:off x="-5230354" y="7205977"/>
            <a:ext cx="32999238" cy="58579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299970" y="7205977"/>
            <a:ext cx="9518596" cy="1766685"/>
            <a:chOff x="0" y="0"/>
            <a:chExt cx="12691462" cy="235557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258801" cy="2258801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3718364" y="258425"/>
              <a:ext cx="8973098" cy="647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>
                  <a:solidFill>
                    <a:srgbClr val="FFFFFF"/>
                  </a:solidFill>
                  <a:latin typeface="HK Grotesk Bold"/>
                </a:rPr>
                <a:t>XXXXXXXXXXXXXXXXXXXXXXXX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718364" y="1186306"/>
              <a:ext cx="8973098" cy="11692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1800">
                  <a:solidFill>
                    <a:srgbClr val="FFFFFF"/>
                  </a:solidFill>
                  <a:latin typeface="HK Grotesk Medium"/>
                </a:rPr>
                <a:t>xxxxxxxxxxxxxxxxxxxxxxxxxxxxxxxxxxxxxxxxxxxxxxxxxxxxxxxxxxxxxxxxxxxxxxxxxxxxxxxxxxxxxxxxxxxxxxxxxxxxxxxxxxxxxxxxxxxxxxxxxxxxxxxxxxxxxxxxxxxxxxxxxxxxxxxxxxxxxxxxxxxxxxxxxxxxxxxxxxxxxxxxxx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837" y="1545829"/>
            <a:ext cx="1412367" cy="14123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40837" y="7383136"/>
            <a:ext cx="1412367" cy="14123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40837" y="4437317"/>
            <a:ext cx="1412367" cy="141236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28700" y="4087231"/>
            <a:ext cx="5655364" cy="194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50"/>
              </a:lnSpc>
              <a:spcBef>
                <a:spcPct val="0"/>
              </a:spcBef>
            </a:pPr>
            <a:r>
              <a:rPr lang="en-US" sz="6375">
                <a:solidFill>
                  <a:srgbClr val="28347F"/>
                </a:solidFill>
                <a:latin typeface="HK Grotesk Bold"/>
              </a:rPr>
              <a:t>Avance Semestral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549</Words>
  <Application>Microsoft Office PowerPoint</Application>
  <PresentationFormat>Personalizado</PresentationFormat>
  <Paragraphs>185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Open Sans Light</vt:lpstr>
      <vt:lpstr>HK Grotesk Medium Bold</vt:lpstr>
      <vt:lpstr>Open Sans Light Bold</vt:lpstr>
      <vt:lpstr>Calibri</vt:lpstr>
      <vt:lpstr>HK Grotesk Light Bold</vt:lpstr>
      <vt:lpstr>HK Grotesk Light</vt:lpstr>
      <vt:lpstr>HK Grotesk Bold</vt:lpstr>
      <vt:lpstr>HK Grotesk Bold Bold</vt:lpstr>
      <vt:lpstr>HK Grotesk Medium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presentación Coloquio 2022-2 UAT FI UNAM</dc:title>
  <dc:creator>Osiris Ricardo Torres</dc:creator>
  <cp:lastModifiedBy>Osiris Ricardo Torres</cp:lastModifiedBy>
  <cp:revision>2</cp:revision>
  <dcterms:created xsi:type="dcterms:W3CDTF">2006-08-16T00:00:00Z</dcterms:created>
  <dcterms:modified xsi:type="dcterms:W3CDTF">2024-06-04T19:32:59Z</dcterms:modified>
  <dc:identifier>DAFFJRg9x78</dc:identifier>
</cp:coreProperties>
</file>